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omments/modernComment_751_C3754D6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 id="2147483678" r:id="rId6"/>
    <p:sldMasterId id="2147483686" r:id="rId7"/>
    <p:sldMasterId id="2147483694" r:id="rId8"/>
  </p:sldMasterIdLst>
  <p:notesMasterIdLst>
    <p:notesMasterId r:id="rId53"/>
  </p:notesMasterIdLst>
  <p:sldIdLst>
    <p:sldId id="256" r:id="rId9"/>
    <p:sldId id="2040" r:id="rId10"/>
    <p:sldId id="261" r:id="rId11"/>
    <p:sldId id="269" r:id="rId12"/>
    <p:sldId id="1957" r:id="rId13"/>
    <p:sldId id="2083" r:id="rId14"/>
    <p:sldId id="2078" r:id="rId15"/>
    <p:sldId id="2084" r:id="rId16"/>
    <p:sldId id="2023" r:id="rId17"/>
    <p:sldId id="2076" r:id="rId18"/>
    <p:sldId id="2031" r:id="rId19"/>
    <p:sldId id="2030" r:id="rId20"/>
    <p:sldId id="1960" r:id="rId21"/>
    <p:sldId id="1873" r:id="rId22"/>
    <p:sldId id="1872" r:id="rId23"/>
    <p:sldId id="2147376853" r:id="rId24"/>
    <p:sldId id="2029" r:id="rId25"/>
    <p:sldId id="1877" r:id="rId26"/>
    <p:sldId id="1951" r:id="rId27"/>
    <p:sldId id="1920" r:id="rId28"/>
    <p:sldId id="1919" r:id="rId29"/>
    <p:sldId id="1891" r:id="rId30"/>
    <p:sldId id="1748" r:id="rId31"/>
    <p:sldId id="1904" r:id="rId32"/>
    <p:sldId id="1911" r:id="rId33"/>
    <p:sldId id="1903" r:id="rId34"/>
    <p:sldId id="1918" r:id="rId35"/>
    <p:sldId id="1917" r:id="rId36"/>
    <p:sldId id="1921" r:id="rId37"/>
    <p:sldId id="1922" r:id="rId38"/>
    <p:sldId id="1952" r:id="rId39"/>
    <p:sldId id="2087" r:id="rId40"/>
    <p:sldId id="2147375614" r:id="rId41"/>
    <p:sldId id="2147376846" r:id="rId42"/>
    <p:sldId id="2147376847" r:id="rId43"/>
    <p:sldId id="327" r:id="rId44"/>
    <p:sldId id="2147376848" r:id="rId45"/>
    <p:sldId id="2147376849" r:id="rId46"/>
    <p:sldId id="2147376851" r:id="rId47"/>
    <p:sldId id="2147376850" r:id="rId48"/>
    <p:sldId id="2147375693" r:id="rId49"/>
    <p:sldId id="2147375643" r:id="rId50"/>
    <p:sldId id="2147376852" r:id="rId51"/>
    <p:sldId id="194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BE Advisory Committee Meeting" id="{BE59D379-2D1B-4153-BAB8-0AEE5D747164}">
          <p14:sldIdLst>
            <p14:sldId id="256"/>
            <p14:sldId id="2040"/>
            <p14:sldId id="261"/>
            <p14:sldId id="269"/>
            <p14:sldId id="1957"/>
            <p14:sldId id="2083"/>
            <p14:sldId id="2078"/>
            <p14:sldId id="2084"/>
            <p14:sldId id="2023"/>
            <p14:sldId id="2076"/>
            <p14:sldId id="2031"/>
            <p14:sldId id="2030"/>
            <p14:sldId id="1960"/>
            <p14:sldId id="1873"/>
            <p14:sldId id="1872"/>
            <p14:sldId id="2147376853"/>
            <p14:sldId id="2029"/>
            <p14:sldId id="1877"/>
            <p14:sldId id="1951"/>
          </p14:sldIdLst>
        </p14:section>
        <p14:section name="Section Name" id="{1FD29E0F-35E8-4702-902E-BF681F472984}">
          <p14:sldIdLst>
            <p14:sldId id="1920"/>
            <p14:sldId id="1919"/>
            <p14:sldId id="1891"/>
            <p14:sldId id="1748"/>
            <p14:sldId id="1904"/>
            <p14:sldId id="1911"/>
            <p14:sldId id="1903"/>
            <p14:sldId id="1918"/>
            <p14:sldId id="1917"/>
            <p14:sldId id="1921"/>
            <p14:sldId id="1922"/>
          </p14:sldIdLst>
        </p14:section>
        <p14:section name="Questions" id="{4EFA22BA-D6C9-4935-AAB9-473F3C009762}">
          <p14:sldIdLst>
            <p14:sldId id="1952"/>
            <p14:sldId id="2087"/>
            <p14:sldId id="2147375614"/>
            <p14:sldId id="2147376846"/>
            <p14:sldId id="2147376847"/>
            <p14:sldId id="327"/>
            <p14:sldId id="2147376848"/>
            <p14:sldId id="2147376849"/>
            <p14:sldId id="2147376851"/>
            <p14:sldId id="2147376850"/>
            <p14:sldId id="2147375693"/>
            <p14:sldId id="2147375643"/>
            <p14:sldId id="2147376852"/>
            <p14:sldId id="19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EC2218-61D0-0C64-569F-A53ED2F6AC78}" name="Victoria Drescher" initials="VD" userId="S::VDRESCHER@scc.virginia.gov::5d60d0f5-85fc-4322-bc5a-38dd89c3c76f" providerId="AD"/>
  <p188:author id="{15E1741C-1384-0E40-0224-5DA672257535}" name="Molly Hinson" initials="MH" userId="S::mhinson@reingold.com::4dbb55ab-a72d-4151-b15e-42c57d769be2" providerId="AD"/>
  <p188:author id="{2D5F517A-0267-8140-D160-B430552C7117}" name="Rachel Becker" initials="RB" userId="S::rbecker@scc.virginia.gov::7913a4a0-082b-4d9b-bcdb-75680edbfac8" providerId="AD"/>
  <p188:author id="{F58BB3DA-4DDB-4734-2926-8B603EC1A845}" name="Holly Mortlock" initials="HM" userId="S::hmortlock@scc.virginia.gov::e361860d-ebb1-4077-99c7-9ce230840de2" providerId="AD"/>
  <p188:author id="{76DE3EF6-C1BD-0C52-DD5D-C08F7F427B66}" name="Holly Mortlock" initials="HM" userId="S::HMortlock@scc.virginia.gov::e361860d-ebb1-4077-99c7-9ce230840d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F5F"/>
    <a:srgbClr val="33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41" autoAdjust="0"/>
  </p:normalViewPr>
  <p:slideViewPr>
    <p:cSldViewPr snapToGrid="0">
      <p:cViewPr varScale="1">
        <p:scale>
          <a:sx n="78" d="100"/>
          <a:sy n="78" d="100"/>
        </p:scale>
        <p:origin x="206" y="72"/>
      </p:cViewPr>
      <p:guideLst/>
    </p:cSldViewPr>
  </p:slideViewPr>
  <p:outlineViewPr>
    <p:cViewPr>
      <p:scale>
        <a:sx n="33" d="100"/>
        <a:sy n="33" d="100"/>
      </p:scale>
      <p:origin x="0" y="-20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drescher\OneDrive%20-%20Virginia%20State%20Corporation%20Commission\Documents\Meetings\Advisory%20Committee\Q1%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stacked"/>
        <c:varyColors val="0"/>
        <c:ser>
          <c:idx val="0"/>
          <c:order val="0"/>
          <c:tx>
            <c:strRef>
              <c:f>Sheet1!$A$2</c:f>
              <c:strCache>
                <c:ptCount val="1"/>
                <c:pt idx="0">
                  <c:v>Total Plan Selections</c:v>
                </c:pt>
              </c:strCache>
            </c:strRef>
          </c:tx>
          <c:spPr>
            <a:solidFill>
              <a:schemeClr val="accent5">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PY2024</c:v>
                </c:pt>
                <c:pt idx="1">
                  <c:v>PY2025</c:v>
                </c:pt>
                <c:pt idx="2">
                  <c:v>PY2026</c:v>
                </c:pt>
              </c:strCache>
            </c:strRef>
          </c:cat>
          <c:val>
            <c:numRef>
              <c:f>Sheet1!$B$2:$D$2</c:f>
            </c:numRef>
          </c:val>
          <c:extLst>
            <c:ext xmlns:c16="http://schemas.microsoft.com/office/drawing/2014/chart" uri="{C3380CC4-5D6E-409C-BE32-E72D297353CC}">
              <c16:uniqueId val="{00000000-CA41-4B87-B883-9748CF934BB9}"/>
            </c:ext>
          </c:extLst>
        </c:ser>
        <c:ser>
          <c:idx val="1"/>
          <c:order val="1"/>
          <c:tx>
            <c:strRef>
              <c:f>Sheet1!$A$3</c:f>
              <c:strCache>
                <c:ptCount val="1"/>
                <c:pt idx="0">
                  <c:v>New Enrollees</c:v>
                </c:pt>
              </c:strCache>
            </c:strRef>
          </c:tx>
          <c:spPr>
            <a:solidFill>
              <a:schemeClr val="accent1">
                <a:lumMod val="60000"/>
                <a:lumOff val="4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3-CA41-4B87-B883-9748CF934BB9}"/>
                </c:ext>
              </c:extLst>
            </c:dLbl>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PY2024</c:v>
                </c:pt>
                <c:pt idx="1">
                  <c:v>PY2025</c:v>
                </c:pt>
                <c:pt idx="2">
                  <c:v>PY2026</c:v>
                </c:pt>
              </c:strCache>
            </c:strRef>
          </c:cat>
          <c:val>
            <c:numRef>
              <c:f>Sheet1!$B$3:$D$3</c:f>
              <c:numCache>
                <c:formatCode>#,##0</c:formatCode>
                <c:ptCount val="3"/>
                <c:pt idx="0">
                  <c:v>57029</c:v>
                </c:pt>
                <c:pt idx="1">
                  <c:v>69335</c:v>
                </c:pt>
                <c:pt idx="2" formatCode="General">
                  <c:v>0</c:v>
                </c:pt>
              </c:numCache>
            </c:numRef>
          </c:val>
          <c:extLst>
            <c:ext xmlns:c16="http://schemas.microsoft.com/office/drawing/2014/chart" uri="{C3380CC4-5D6E-409C-BE32-E72D297353CC}">
              <c16:uniqueId val="{00000001-CA41-4B87-B883-9748CF934BB9}"/>
            </c:ext>
          </c:extLst>
        </c:ser>
        <c:ser>
          <c:idx val="2"/>
          <c:order val="2"/>
          <c:tx>
            <c:strRef>
              <c:f>Sheet1!$A$4</c:f>
              <c:strCache>
                <c:ptCount val="1"/>
                <c:pt idx="0">
                  <c:v>Re-enrollees</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PY2024</c:v>
                </c:pt>
                <c:pt idx="1">
                  <c:v>PY2025</c:v>
                </c:pt>
                <c:pt idx="2">
                  <c:v>PY2026</c:v>
                </c:pt>
              </c:strCache>
            </c:strRef>
          </c:cat>
          <c:val>
            <c:numRef>
              <c:f>Sheet1!$B$4:$D$4</c:f>
              <c:numCache>
                <c:formatCode>#,##0</c:formatCode>
                <c:ptCount val="3"/>
                <c:pt idx="0">
                  <c:v>343029</c:v>
                </c:pt>
                <c:pt idx="1">
                  <c:v>319521</c:v>
                </c:pt>
                <c:pt idx="2">
                  <c:v>372087</c:v>
                </c:pt>
              </c:numCache>
            </c:numRef>
          </c:val>
          <c:extLst>
            <c:ext xmlns:c16="http://schemas.microsoft.com/office/drawing/2014/chart" uri="{C3380CC4-5D6E-409C-BE32-E72D297353CC}">
              <c16:uniqueId val="{00000002-CA41-4B87-B883-9748CF934BB9}"/>
            </c:ext>
          </c:extLst>
        </c:ser>
        <c:dLbls>
          <c:dLblPos val="ctr"/>
          <c:showLegendKey val="0"/>
          <c:showVal val="1"/>
          <c:showCatName val="0"/>
          <c:showSerName val="0"/>
          <c:showPercent val="0"/>
          <c:showBubbleSize val="0"/>
        </c:dLbls>
        <c:gapWidth val="79"/>
        <c:overlap val="100"/>
        <c:axId val="833361432"/>
        <c:axId val="833353512"/>
      </c:barChart>
      <c:catAx>
        <c:axId val="833361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rgbClr val="002060"/>
                </a:solidFill>
                <a:latin typeface="Arial" panose="020B0604020202020204" pitchFamily="34" charset="0"/>
                <a:ea typeface="+mn-ea"/>
                <a:cs typeface="Arial" panose="020B0604020202020204" pitchFamily="34" charset="0"/>
              </a:defRPr>
            </a:pPr>
            <a:endParaRPr lang="en-US"/>
          </a:p>
        </c:txPr>
        <c:crossAx val="833353512"/>
        <c:crosses val="autoZero"/>
        <c:auto val="1"/>
        <c:lblAlgn val="ctr"/>
        <c:lblOffset val="100"/>
        <c:noMultiLvlLbl val="0"/>
      </c:catAx>
      <c:valAx>
        <c:axId val="833353512"/>
        <c:scaling>
          <c:orientation val="minMax"/>
        </c:scaling>
        <c:delete val="1"/>
        <c:axPos val="l"/>
        <c:numFmt formatCode="#,##0" sourceLinked="1"/>
        <c:majorTickMark val="none"/>
        <c:minorTickMark val="none"/>
        <c:tickLblPos val="nextTo"/>
        <c:crossAx val="833361432"/>
        <c:crosses val="autoZero"/>
        <c:crossBetween val="between"/>
      </c:valAx>
      <c:spPr>
        <a:noFill/>
        <a:ln>
          <a:noFill/>
        </a:ln>
        <a:effectLst/>
      </c:spPr>
    </c:plotArea>
    <c:legend>
      <c:legendPos val="l"/>
      <c:layout>
        <c:manualLayout>
          <c:xMode val="edge"/>
          <c:yMode val="edge"/>
          <c:x val="2.2935779816513763E-2"/>
          <c:y val="0.79222770357737293"/>
          <c:w val="0.22229195261142815"/>
          <c:h val="0.12953936184065204"/>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206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omments/modernComment_751_C3754D64.xml><?xml version="1.0" encoding="utf-8"?>
<p188:cmLst xmlns:a="http://schemas.openxmlformats.org/drawingml/2006/main" xmlns:r="http://schemas.openxmlformats.org/officeDocument/2006/relationships" xmlns:p188="http://schemas.microsoft.com/office/powerpoint/2018/8/main">
  <p188:cm id="{BB527DD7-E3BC-417C-AD3E-94D1B8F94BB3}" authorId="{76DE3EF6-C1BD-0C52-DD5D-C08F7F427B66}" created="2025-09-23T22:09:59.547">
    <ac:txMkLst xmlns:ac="http://schemas.microsoft.com/office/drawing/2013/main/command">
      <pc:docMk xmlns:pc="http://schemas.microsoft.com/office/powerpoint/2013/main/command"/>
      <pc:sldMk xmlns:pc="http://schemas.microsoft.com/office/powerpoint/2013/main/command" cId="3279244644" sldId="1873"/>
      <ac:spMk id="7" creationId="{5E093256-E615-2880-4CE6-E449D23D9673}"/>
      <ac:txMk cp="331" len="186">
        <ac:context len="571" hash="1729737796"/>
      </ac:txMk>
    </ac:txMkLst>
    <p188:pos x="10942799" y="913035"/>
    <p188:txBody>
      <a:bodyPr/>
      <a:lstStyle/>
      <a:p>
        <a:r>
          <a:rPr lang="en-US"/>
          <a:t>[@Christie Peters] 
Consider: 
Reduced the applicable percentage of household income  for all consumers and some immigrants. 
Created $0 premium plans for &lt;150% FPL consumers;
Consumers with incomes &gt; 400% FPL eligible for PTCs 
Capped applicable percentage of household income to 8.5% for consumers with incomes over 400% FPL.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0ECCE-7D2D-4125-842E-6FA08CB47E5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B29EDB-61F3-4D44-B842-5C2B2A5000C0}">
      <dgm:prSet/>
      <dgm:spPr/>
      <dgm:t>
        <a:bodyPr/>
        <a:lstStyle/>
        <a:p>
          <a:r>
            <a:rPr lang="en-US" dirty="0">
              <a:solidFill>
                <a:srgbClr val="1E2F5F"/>
              </a:solidFill>
              <a:latin typeface="Arial" panose="020B0604020202020204" pitchFamily="34" charset="0"/>
              <a:cs typeface="Arial" panose="020B0604020202020204" pitchFamily="34" charset="0"/>
            </a:rPr>
            <a:t>CMS 2025 Notice of Benefit and Payment Parameters</a:t>
          </a:r>
        </a:p>
      </dgm:t>
      <dgm:extLst>
        <a:ext uri="{E40237B7-FDA0-4F09-8148-C483321AD2D9}">
          <dgm14:cNvPr xmlns:dgm14="http://schemas.microsoft.com/office/drawing/2010/diagram" id="0" name="" descr="A chart showing:&#10;&#10;CMS 2025 Notice of Benefit and Payment Parameters&#10;"/>
        </a:ext>
      </dgm:extLst>
    </dgm:pt>
    <dgm:pt modelId="{7DA0C808-D440-449D-9006-AF5F4E5AFCDA}" type="parTrans" cxnId="{FD0853EC-3D71-4567-A3A8-6942B4F4BE42}">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58CC2B19-2236-4317-AEC4-CE1BB3D41A57}" type="sibTrans" cxnId="{FD0853EC-3D71-4567-A3A8-6942B4F4BE42}">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68E76682-F5EA-46D7-B8E0-89B8BB67B6A7}">
      <dgm:prSet/>
      <dgm:spPr/>
      <dgm:t>
        <a:bodyPr/>
        <a:lstStyle/>
        <a:p>
          <a:r>
            <a:rPr lang="en-US" dirty="0">
              <a:solidFill>
                <a:srgbClr val="1E2F5F"/>
              </a:solidFill>
              <a:latin typeface="Arial" panose="020B0604020202020204" pitchFamily="34" charset="0"/>
              <a:cs typeface="Arial" panose="020B0604020202020204" pitchFamily="34" charset="0"/>
            </a:rPr>
            <a:t>CMS Program Integrity Rule</a:t>
          </a:r>
        </a:p>
      </dgm:t>
    </dgm:pt>
    <dgm:pt modelId="{D33CE6D6-CE53-48C3-84D2-64856EB04A91}" type="parTrans" cxnId="{0EBA5944-62B7-4649-9BF7-2E3167FBACE0}">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94AA771A-41F7-4535-BF93-CC82609E919B}" type="sibTrans" cxnId="{0EBA5944-62B7-4649-9BF7-2E3167FBACE0}">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B71CE72F-A35D-4E8A-9387-19D27E1CB4ED}">
      <dgm:prSet/>
      <dgm:spPr/>
      <dgm:t>
        <a:bodyPr/>
        <a:lstStyle/>
        <a:p>
          <a:r>
            <a:rPr lang="en-US">
              <a:solidFill>
                <a:srgbClr val="1E2F5F"/>
              </a:solidFill>
              <a:latin typeface="Arial" panose="020B0604020202020204" pitchFamily="34" charset="0"/>
              <a:cs typeface="Arial" panose="020B0604020202020204" pitchFamily="34" charset="0"/>
            </a:rPr>
            <a:t>Congressional Reconciliation Bill</a:t>
          </a:r>
        </a:p>
      </dgm:t>
    </dgm:pt>
    <dgm:pt modelId="{BAFA5FF0-F53F-444F-9290-E3A3370591E5}" type="parTrans" cxnId="{6F683F95-6233-4466-B394-28AE815F37B3}">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5B17EF93-8491-4FCD-912C-6292B5B9F4F6}" type="sibTrans" cxnId="{6F683F95-6233-4466-B394-28AE815F37B3}">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079E573B-9E7A-4C1F-9B72-AFF843F9D1F6}">
      <dgm:prSet/>
      <dgm:spPr/>
      <dgm:t>
        <a:bodyPr/>
        <a:lstStyle/>
        <a:p>
          <a:r>
            <a:rPr lang="en-US">
              <a:solidFill>
                <a:srgbClr val="1E2F5F"/>
              </a:solidFill>
              <a:latin typeface="Arial" panose="020B0604020202020204" pitchFamily="34" charset="0"/>
              <a:cs typeface="Arial" panose="020B0604020202020204" pitchFamily="34" charset="0"/>
            </a:rPr>
            <a:t>CBO Estimates</a:t>
          </a:r>
        </a:p>
      </dgm:t>
    </dgm:pt>
    <dgm:pt modelId="{3AEA8C34-8239-436D-82CA-AE482335C374}" type="parTrans" cxnId="{CD768181-17C1-4B5C-9DD1-0AF2594EB24B}">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603C273A-AC4F-49B4-95CA-810BA241881F}" type="sibTrans" cxnId="{CD768181-17C1-4B5C-9DD1-0AF2594EB24B}">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7E781D6A-410D-4D2A-9509-FAE3D0EA86B6}">
      <dgm:prSet/>
      <dgm:spPr/>
      <dgm:t>
        <a:bodyPr/>
        <a:lstStyle/>
        <a:p>
          <a:r>
            <a:rPr lang="en-US">
              <a:solidFill>
                <a:srgbClr val="1E2F5F"/>
              </a:solidFill>
              <a:latin typeface="Arial" panose="020B0604020202020204" pitchFamily="34" charset="0"/>
              <a:cs typeface="Arial" panose="020B0604020202020204" pitchFamily="34" charset="0"/>
            </a:rPr>
            <a:t>CMS Guidance on Plans</a:t>
          </a:r>
        </a:p>
      </dgm:t>
    </dgm:pt>
    <dgm:pt modelId="{6BFFE819-6E59-4D0A-B0FC-71D9A7C4DF6A}" type="parTrans" cxnId="{68AB1C81-AD77-428E-883B-8A9BAC40326B}">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E3B6ACB2-9202-4B8D-ABEB-27B79A3A2C03}" type="sibTrans" cxnId="{68AB1C81-AD77-428E-883B-8A9BAC40326B}">
      <dgm:prSet/>
      <dgm:spPr/>
      <dgm:t>
        <a:bodyPr/>
        <a:lstStyle/>
        <a:p>
          <a:endParaRPr lang="en-US">
            <a:solidFill>
              <a:srgbClr val="1E2F5F"/>
            </a:solidFill>
            <a:latin typeface="Arial" panose="020B0604020202020204" pitchFamily="34" charset="0"/>
            <a:cs typeface="Arial" panose="020B0604020202020204" pitchFamily="34" charset="0"/>
          </a:endParaRPr>
        </a:p>
      </dgm:t>
    </dgm:pt>
    <dgm:pt modelId="{2B6A0A06-2C3C-4E05-B73A-B18188E37F2F}" type="pres">
      <dgm:prSet presAssocID="{6E10ECCE-7D2D-4125-842E-6FA08CB47E5C}" presName="root" presStyleCnt="0">
        <dgm:presLayoutVars>
          <dgm:dir/>
          <dgm:resizeHandles val="exact"/>
        </dgm:presLayoutVars>
      </dgm:prSet>
      <dgm:spPr/>
    </dgm:pt>
    <dgm:pt modelId="{E6E0CA50-1414-46ED-AF18-48B60E637C2B}" type="pres">
      <dgm:prSet presAssocID="{68B29EDB-61F3-4D44-B842-5C2B2A5000C0}" presName="compNode" presStyleCnt="0"/>
      <dgm:spPr/>
    </dgm:pt>
    <dgm:pt modelId="{4DBA58C9-AC97-42DF-ABBC-9A5709556B37}" type="pres">
      <dgm:prSet presAssocID="{68B29EDB-61F3-4D44-B842-5C2B2A5000C0}" presName="bgRect" presStyleLbl="bgShp" presStyleIdx="0" presStyleCnt="5" custLinFactNeighborY="-1562"/>
      <dgm:spPr/>
    </dgm:pt>
    <dgm:pt modelId="{1CF1F0CA-F7A3-4D5A-977B-B8493AF0409B}" type="pres">
      <dgm:prSet presAssocID="{68B29EDB-61F3-4D44-B842-5C2B2A5000C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1F384DC-C6A0-4C16-991C-914B5D013C13}" type="pres">
      <dgm:prSet presAssocID="{68B29EDB-61F3-4D44-B842-5C2B2A5000C0}" presName="spaceRect" presStyleCnt="0"/>
      <dgm:spPr/>
    </dgm:pt>
    <dgm:pt modelId="{51DFEC0C-A468-4376-8D07-A0513903A34A}" type="pres">
      <dgm:prSet presAssocID="{68B29EDB-61F3-4D44-B842-5C2B2A5000C0}" presName="parTx" presStyleLbl="revTx" presStyleIdx="0" presStyleCnt="5">
        <dgm:presLayoutVars>
          <dgm:chMax val="0"/>
          <dgm:chPref val="0"/>
        </dgm:presLayoutVars>
      </dgm:prSet>
      <dgm:spPr/>
    </dgm:pt>
    <dgm:pt modelId="{57784AE7-AEA9-4F28-A608-83CABDE9DB0B}" type="pres">
      <dgm:prSet presAssocID="{58CC2B19-2236-4317-AEC4-CE1BB3D41A57}" presName="sibTrans" presStyleCnt="0"/>
      <dgm:spPr/>
    </dgm:pt>
    <dgm:pt modelId="{2485CA9A-FA68-4CA7-8030-6318AF0C75D1}" type="pres">
      <dgm:prSet presAssocID="{68E76682-F5EA-46D7-B8E0-89B8BB67B6A7}" presName="compNode" presStyleCnt="0"/>
      <dgm:spPr/>
    </dgm:pt>
    <dgm:pt modelId="{1B664D52-9C74-426E-9664-3E1D8805F1AD}" type="pres">
      <dgm:prSet presAssocID="{68E76682-F5EA-46D7-B8E0-89B8BB67B6A7}" presName="bgRect" presStyleLbl="bgShp" presStyleIdx="1" presStyleCnt="5"/>
      <dgm:spPr/>
    </dgm:pt>
    <dgm:pt modelId="{6A5CB889-E393-44BC-9F4C-7387A8D2BC87}" type="pres">
      <dgm:prSet presAssocID="{68E76682-F5EA-46D7-B8E0-89B8BB67B6A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7A92E12-DBD0-4099-8A15-D2A590993C8D}" type="pres">
      <dgm:prSet presAssocID="{68E76682-F5EA-46D7-B8E0-89B8BB67B6A7}" presName="spaceRect" presStyleCnt="0"/>
      <dgm:spPr/>
    </dgm:pt>
    <dgm:pt modelId="{89D7B265-190D-4571-A9B7-FBCCFAB7FB02}" type="pres">
      <dgm:prSet presAssocID="{68E76682-F5EA-46D7-B8E0-89B8BB67B6A7}" presName="parTx" presStyleLbl="revTx" presStyleIdx="1" presStyleCnt="5">
        <dgm:presLayoutVars>
          <dgm:chMax val="0"/>
          <dgm:chPref val="0"/>
        </dgm:presLayoutVars>
      </dgm:prSet>
      <dgm:spPr/>
    </dgm:pt>
    <dgm:pt modelId="{A6BE7600-A706-4D32-9D8D-8E61A2153CAD}" type="pres">
      <dgm:prSet presAssocID="{94AA771A-41F7-4535-BF93-CC82609E919B}" presName="sibTrans" presStyleCnt="0"/>
      <dgm:spPr/>
    </dgm:pt>
    <dgm:pt modelId="{10CF63C3-317A-4F27-B7C4-1D0BA3393CF3}" type="pres">
      <dgm:prSet presAssocID="{B71CE72F-A35D-4E8A-9387-19D27E1CB4ED}" presName="compNode" presStyleCnt="0"/>
      <dgm:spPr/>
    </dgm:pt>
    <dgm:pt modelId="{6F57A7A4-0A4F-4402-B5DB-F81294FA4772}" type="pres">
      <dgm:prSet presAssocID="{B71CE72F-A35D-4E8A-9387-19D27E1CB4ED}" presName="bgRect" presStyleLbl="bgShp" presStyleIdx="2" presStyleCnt="5"/>
      <dgm:spPr/>
    </dgm:pt>
    <dgm:pt modelId="{7CFEDE36-8E8A-4CCC-B355-C7A1B604ACBB}" type="pres">
      <dgm:prSet presAssocID="{B71CE72F-A35D-4E8A-9387-19D27E1CB4E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7631412F-AADB-4638-89B5-0E66E30CBAB4}" type="pres">
      <dgm:prSet presAssocID="{B71CE72F-A35D-4E8A-9387-19D27E1CB4ED}" presName="spaceRect" presStyleCnt="0"/>
      <dgm:spPr/>
    </dgm:pt>
    <dgm:pt modelId="{63CC6019-6186-44A5-97A4-38832224C9F5}" type="pres">
      <dgm:prSet presAssocID="{B71CE72F-A35D-4E8A-9387-19D27E1CB4ED}" presName="parTx" presStyleLbl="revTx" presStyleIdx="2" presStyleCnt="5">
        <dgm:presLayoutVars>
          <dgm:chMax val="0"/>
          <dgm:chPref val="0"/>
        </dgm:presLayoutVars>
      </dgm:prSet>
      <dgm:spPr/>
    </dgm:pt>
    <dgm:pt modelId="{6DE8AADE-D6FC-4ADB-95BE-C1E5BB061F5F}" type="pres">
      <dgm:prSet presAssocID="{5B17EF93-8491-4FCD-912C-6292B5B9F4F6}" presName="sibTrans" presStyleCnt="0"/>
      <dgm:spPr/>
    </dgm:pt>
    <dgm:pt modelId="{3B2F9A0B-4776-4205-B98D-0EBF14F071FB}" type="pres">
      <dgm:prSet presAssocID="{079E573B-9E7A-4C1F-9B72-AFF843F9D1F6}" presName="compNode" presStyleCnt="0"/>
      <dgm:spPr/>
    </dgm:pt>
    <dgm:pt modelId="{C908CB96-BC58-4659-BB0F-78797FE5FD31}" type="pres">
      <dgm:prSet presAssocID="{079E573B-9E7A-4C1F-9B72-AFF843F9D1F6}" presName="bgRect" presStyleLbl="bgShp" presStyleIdx="3" presStyleCnt="5"/>
      <dgm:spPr/>
    </dgm:pt>
    <dgm:pt modelId="{A06599AD-5238-4384-909D-4B1C2CCED90A}" type="pres">
      <dgm:prSet presAssocID="{079E573B-9E7A-4C1F-9B72-AFF843F9D1F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ctory"/>
        </a:ext>
      </dgm:extLst>
    </dgm:pt>
    <dgm:pt modelId="{BB12748B-B7F0-4D41-B76B-F7018CEA7566}" type="pres">
      <dgm:prSet presAssocID="{079E573B-9E7A-4C1F-9B72-AFF843F9D1F6}" presName="spaceRect" presStyleCnt="0"/>
      <dgm:spPr/>
    </dgm:pt>
    <dgm:pt modelId="{611F1182-89F8-4A93-B7E3-C7FC89689AF5}" type="pres">
      <dgm:prSet presAssocID="{079E573B-9E7A-4C1F-9B72-AFF843F9D1F6}" presName="parTx" presStyleLbl="revTx" presStyleIdx="3" presStyleCnt="5">
        <dgm:presLayoutVars>
          <dgm:chMax val="0"/>
          <dgm:chPref val="0"/>
        </dgm:presLayoutVars>
      </dgm:prSet>
      <dgm:spPr/>
    </dgm:pt>
    <dgm:pt modelId="{2D0707A7-84C4-4B9B-AA7F-715999DD1E4C}" type="pres">
      <dgm:prSet presAssocID="{603C273A-AC4F-49B4-95CA-810BA241881F}" presName="sibTrans" presStyleCnt="0"/>
      <dgm:spPr/>
    </dgm:pt>
    <dgm:pt modelId="{D68756F0-5F3C-434C-986D-B53DEF62AC10}" type="pres">
      <dgm:prSet presAssocID="{7E781D6A-410D-4D2A-9509-FAE3D0EA86B6}" presName="compNode" presStyleCnt="0"/>
      <dgm:spPr/>
    </dgm:pt>
    <dgm:pt modelId="{77BBA241-828C-4732-BA9B-B9B1A549CA43}" type="pres">
      <dgm:prSet presAssocID="{7E781D6A-410D-4D2A-9509-FAE3D0EA86B6}" presName="bgRect" presStyleLbl="bgShp" presStyleIdx="4" presStyleCnt="5"/>
      <dgm:spPr/>
    </dgm:pt>
    <dgm:pt modelId="{4F3A1B7E-AD38-45D1-A0DD-E629F4C75432}" type="pres">
      <dgm:prSet presAssocID="{7E781D6A-410D-4D2A-9509-FAE3D0EA86B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9DBC1B5E-017B-4286-971C-A97EBA62A88B}" type="pres">
      <dgm:prSet presAssocID="{7E781D6A-410D-4D2A-9509-FAE3D0EA86B6}" presName="spaceRect" presStyleCnt="0"/>
      <dgm:spPr/>
    </dgm:pt>
    <dgm:pt modelId="{C3510AEC-5531-492E-8422-3C9C0ED97C60}" type="pres">
      <dgm:prSet presAssocID="{7E781D6A-410D-4D2A-9509-FAE3D0EA86B6}" presName="parTx" presStyleLbl="revTx" presStyleIdx="4" presStyleCnt="5">
        <dgm:presLayoutVars>
          <dgm:chMax val="0"/>
          <dgm:chPref val="0"/>
        </dgm:presLayoutVars>
      </dgm:prSet>
      <dgm:spPr/>
    </dgm:pt>
  </dgm:ptLst>
  <dgm:cxnLst>
    <dgm:cxn modelId="{DE1D6E3F-76CB-4ED0-8C4E-9E0F8C8B9F23}" type="presOf" srcId="{079E573B-9E7A-4C1F-9B72-AFF843F9D1F6}" destId="{611F1182-89F8-4A93-B7E3-C7FC89689AF5}" srcOrd="0" destOrd="0" presId="urn:microsoft.com/office/officeart/2018/2/layout/IconVerticalSolidList"/>
    <dgm:cxn modelId="{0EBA5944-62B7-4649-9BF7-2E3167FBACE0}" srcId="{6E10ECCE-7D2D-4125-842E-6FA08CB47E5C}" destId="{68E76682-F5EA-46D7-B8E0-89B8BB67B6A7}" srcOrd="1" destOrd="0" parTransId="{D33CE6D6-CE53-48C3-84D2-64856EB04A91}" sibTransId="{94AA771A-41F7-4535-BF93-CC82609E919B}"/>
    <dgm:cxn modelId="{5232DF7F-F84F-45C6-BE08-CEBC0D090540}" type="presOf" srcId="{68E76682-F5EA-46D7-B8E0-89B8BB67B6A7}" destId="{89D7B265-190D-4571-A9B7-FBCCFAB7FB02}" srcOrd="0" destOrd="0" presId="urn:microsoft.com/office/officeart/2018/2/layout/IconVerticalSolidList"/>
    <dgm:cxn modelId="{68AB1C81-AD77-428E-883B-8A9BAC40326B}" srcId="{6E10ECCE-7D2D-4125-842E-6FA08CB47E5C}" destId="{7E781D6A-410D-4D2A-9509-FAE3D0EA86B6}" srcOrd="4" destOrd="0" parTransId="{6BFFE819-6E59-4D0A-B0FC-71D9A7C4DF6A}" sibTransId="{E3B6ACB2-9202-4B8D-ABEB-27B79A3A2C03}"/>
    <dgm:cxn modelId="{CD768181-17C1-4B5C-9DD1-0AF2594EB24B}" srcId="{6E10ECCE-7D2D-4125-842E-6FA08CB47E5C}" destId="{079E573B-9E7A-4C1F-9B72-AFF843F9D1F6}" srcOrd="3" destOrd="0" parTransId="{3AEA8C34-8239-436D-82CA-AE482335C374}" sibTransId="{603C273A-AC4F-49B4-95CA-810BA241881F}"/>
    <dgm:cxn modelId="{9BBBAA8C-D3F3-433E-8288-E503590541C0}" type="presOf" srcId="{7E781D6A-410D-4D2A-9509-FAE3D0EA86B6}" destId="{C3510AEC-5531-492E-8422-3C9C0ED97C60}" srcOrd="0" destOrd="0" presId="urn:microsoft.com/office/officeart/2018/2/layout/IconVerticalSolidList"/>
    <dgm:cxn modelId="{6F683F95-6233-4466-B394-28AE815F37B3}" srcId="{6E10ECCE-7D2D-4125-842E-6FA08CB47E5C}" destId="{B71CE72F-A35D-4E8A-9387-19D27E1CB4ED}" srcOrd="2" destOrd="0" parTransId="{BAFA5FF0-F53F-444F-9290-E3A3370591E5}" sibTransId="{5B17EF93-8491-4FCD-912C-6292B5B9F4F6}"/>
    <dgm:cxn modelId="{35A1729D-D613-4924-AA38-0D316D7FA890}" type="presOf" srcId="{B71CE72F-A35D-4E8A-9387-19D27E1CB4ED}" destId="{63CC6019-6186-44A5-97A4-38832224C9F5}" srcOrd="0" destOrd="0" presId="urn:microsoft.com/office/officeart/2018/2/layout/IconVerticalSolidList"/>
    <dgm:cxn modelId="{B4B3EEBE-C606-4C41-85F8-0368CF21C6EA}" type="presOf" srcId="{68B29EDB-61F3-4D44-B842-5C2B2A5000C0}" destId="{51DFEC0C-A468-4376-8D07-A0513903A34A}" srcOrd="0" destOrd="0" presId="urn:microsoft.com/office/officeart/2018/2/layout/IconVerticalSolidList"/>
    <dgm:cxn modelId="{5E8AC4C3-9D1E-4205-B161-AD20A57C2951}" type="presOf" srcId="{6E10ECCE-7D2D-4125-842E-6FA08CB47E5C}" destId="{2B6A0A06-2C3C-4E05-B73A-B18188E37F2F}" srcOrd="0" destOrd="0" presId="urn:microsoft.com/office/officeart/2018/2/layout/IconVerticalSolidList"/>
    <dgm:cxn modelId="{FD0853EC-3D71-4567-A3A8-6942B4F4BE42}" srcId="{6E10ECCE-7D2D-4125-842E-6FA08CB47E5C}" destId="{68B29EDB-61F3-4D44-B842-5C2B2A5000C0}" srcOrd="0" destOrd="0" parTransId="{7DA0C808-D440-449D-9006-AF5F4E5AFCDA}" sibTransId="{58CC2B19-2236-4317-AEC4-CE1BB3D41A57}"/>
    <dgm:cxn modelId="{63AD96C6-8AB7-4CE4-90ED-459866EC3807}" type="presParOf" srcId="{2B6A0A06-2C3C-4E05-B73A-B18188E37F2F}" destId="{E6E0CA50-1414-46ED-AF18-48B60E637C2B}" srcOrd="0" destOrd="0" presId="urn:microsoft.com/office/officeart/2018/2/layout/IconVerticalSolidList"/>
    <dgm:cxn modelId="{FE1E6AC9-1088-4E7D-B508-6EA4D6C9D421}" type="presParOf" srcId="{E6E0CA50-1414-46ED-AF18-48B60E637C2B}" destId="{4DBA58C9-AC97-42DF-ABBC-9A5709556B37}" srcOrd="0" destOrd="0" presId="urn:microsoft.com/office/officeart/2018/2/layout/IconVerticalSolidList"/>
    <dgm:cxn modelId="{E5EB345C-E7D9-422E-90BB-BDC636E0233F}" type="presParOf" srcId="{E6E0CA50-1414-46ED-AF18-48B60E637C2B}" destId="{1CF1F0CA-F7A3-4D5A-977B-B8493AF0409B}" srcOrd="1" destOrd="0" presId="urn:microsoft.com/office/officeart/2018/2/layout/IconVerticalSolidList"/>
    <dgm:cxn modelId="{58376BF4-45A1-4440-B047-759FC6BBFABB}" type="presParOf" srcId="{E6E0CA50-1414-46ED-AF18-48B60E637C2B}" destId="{31F384DC-C6A0-4C16-991C-914B5D013C13}" srcOrd="2" destOrd="0" presId="urn:microsoft.com/office/officeart/2018/2/layout/IconVerticalSolidList"/>
    <dgm:cxn modelId="{87EE1A89-F9C4-43DA-9CE0-6BA21F8932CA}" type="presParOf" srcId="{E6E0CA50-1414-46ED-AF18-48B60E637C2B}" destId="{51DFEC0C-A468-4376-8D07-A0513903A34A}" srcOrd="3" destOrd="0" presId="urn:microsoft.com/office/officeart/2018/2/layout/IconVerticalSolidList"/>
    <dgm:cxn modelId="{3051C763-EDD3-463E-BF23-C970366A01B0}" type="presParOf" srcId="{2B6A0A06-2C3C-4E05-B73A-B18188E37F2F}" destId="{57784AE7-AEA9-4F28-A608-83CABDE9DB0B}" srcOrd="1" destOrd="0" presId="urn:microsoft.com/office/officeart/2018/2/layout/IconVerticalSolidList"/>
    <dgm:cxn modelId="{F6D49DAF-5A8A-497B-9290-B58E92B6F21B}" type="presParOf" srcId="{2B6A0A06-2C3C-4E05-B73A-B18188E37F2F}" destId="{2485CA9A-FA68-4CA7-8030-6318AF0C75D1}" srcOrd="2" destOrd="0" presId="urn:microsoft.com/office/officeart/2018/2/layout/IconVerticalSolidList"/>
    <dgm:cxn modelId="{E732DC30-DC56-4153-8CD0-043C047393D6}" type="presParOf" srcId="{2485CA9A-FA68-4CA7-8030-6318AF0C75D1}" destId="{1B664D52-9C74-426E-9664-3E1D8805F1AD}" srcOrd="0" destOrd="0" presId="urn:microsoft.com/office/officeart/2018/2/layout/IconVerticalSolidList"/>
    <dgm:cxn modelId="{79586F43-C990-475A-95FE-DF650019BC02}" type="presParOf" srcId="{2485CA9A-FA68-4CA7-8030-6318AF0C75D1}" destId="{6A5CB889-E393-44BC-9F4C-7387A8D2BC87}" srcOrd="1" destOrd="0" presId="urn:microsoft.com/office/officeart/2018/2/layout/IconVerticalSolidList"/>
    <dgm:cxn modelId="{4A41379E-D432-45FF-BCEE-55C48B6583D5}" type="presParOf" srcId="{2485CA9A-FA68-4CA7-8030-6318AF0C75D1}" destId="{27A92E12-DBD0-4099-8A15-D2A590993C8D}" srcOrd="2" destOrd="0" presId="urn:microsoft.com/office/officeart/2018/2/layout/IconVerticalSolidList"/>
    <dgm:cxn modelId="{ECE341C9-8815-4A4C-B0C4-11299D03C438}" type="presParOf" srcId="{2485CA9A-FA68-4CA7-8030-6318AF0C75D1}" destId="{89D7B265-190D-4571-A9B7-FBCCFAB7FB02}" srcOrd="3" destOrd="0" presId="urn:microsoft.com/office/officeart/2018/2/layout/IconVerticalSolidList"/>
    <dgm:cxn modelId="{C6AFF280-DBE3-4067-B14B-83DB29C70FE6}" type="presParOf" srcId="{2B6A0A06-2C3C-4E05-B73A-B18188E37F2F}" destId="{A6BE7600-A706-4D32-9D8D-8E61A2153CAD}" srcOrd="3" destOrd="0" presId="urn:microsoft.com/office/officeart/2018/2/layout/IconVerticalSolidList"/>
    <dgm:cxn modelId="{3FD33EED-697B-43E5-9AC5-3AE76C117FBF}" type="presParOf" srcId="{2B6A0A06-2C3C-4E05-B73A-B18188E37F2F}" destId="{10CF63C3-317A-4F27-B7C4-1D0BA3393CF3}" srcOrd="4" destOrd="0" presId="urn:microsoft.com/office/officeart/2018/2/layout/IconVerticalSolidList"/>
    <dgm:cxn modelId="{9E99771E-0620-4A2D-8C76-9B2EDB8DF78C}" type="presParOf" srcId="{10CF63C3-317A-4F27-B7C4-1D0BA3393CF3}" destId="{6F57A7A4-0A4F-4402-B5DB-F81294FA4772}" srcOrd="0" destOrd="0" presId="urn:microsoft.com/office/officeart/2018/2/layout/IconVerticalSolidList"/>
    <dgm:cxn modelId="{E173EE91-D206-4255-A8A3-1637A6EA16E4}" type="presParOf" srcId="{10CF63C3-317A-4F27-B7C4-1D0BA3393CF3}" destId="{7CFEDE36-8E8A-4CCC-B355-C7A1B604ACBB}" srcOrd="1" destOrd="0" presId="urn:microsoft.com/office/officeart/2018/2/layout/IconVerticalSolidList"/>
    <dgm:cxn modelId="{9CE9DB70-6118-4EBB-8836-37C0811830A5}" type="presParOf" srcId="{10CF63C3-317A-4F27-B7C4-1D0BA3393CF3}" destId="{7631412F-AADB-4638-89B5-0E66E30CBAB4}" srcOrd="2" destOrd="0" presId="urn:microsoft.com/office/officeart/2018/2/layout/IconVerticalSolidList"/>
    <dgm:cxn modelId="{C804E3E4-CB79-4434-BD84-B9753F2BCF78}" type="presParOf" srcId="{10CF63C3-317A-4F27-B7C4-1D0BA3393CF3}" destId="{63CC6019-6186-44A5-97A4-38832224C9F5}" srcOrd="3" destOrd="0" presId="urn:microsoft.com/office/officeart/2018/2/layout/IconVerticalSolidList"/>
    <dgm:cxn modelId="{11E2A77F-7DF9-4064-94B5-0E45EA2F443D}" type="presParOf" srcId="{2B6A0A06-2C3C-4E05-B73A-B18188E37F2F}" destId="{6DE8AADE-D6FC-4ADB-95BE-C1E5BB061F5F}" srcOrd="5" destOrd="0" presId="urn:microsoft.com/office/officeart/2018/2/layout/IconVerticalSolidList"/>
    <dgm:cxn modelId="{4B948D26-BB6F-4E90-BE81-7918467D211F}" type="presParOf" srcId="{2B6A0A06-2C3C-4E05-B73A-B18188E37F2F}" destId="{3B2F9A0B-4776-4205-B98D-0EBF14F071FB}" srcOrd="6" destOrd="0" presId="urn:microsoft.com/office/officeart/2018/2/layout/IconVerticalSolidList"/>
    <dgm:cxn modelId="{1B95F360-5430-4E98-8128-43404572F94C}" type="presParOf" srcId="{3B2F9A0B-4776-4205-B98D-0EBF14F071FB}" destId="{C908CB96-BC58-4659-BB0F-78797FE5FD31}" srcOrd="0" destOrd="0" presId="urn:microsoft.com/office/officeart/2018/2/layout/IconVerticalSolidList"/>
    <dgm:cxn modelId="{53DB7E4A-0E7B-49EF-AB1F-804E958447E4}" type="presParOf" srcId="{3B2F9A0B-4776-4205-B98D-0EBF14F071FB}" destId="{A06599AD-5238-4384-909D-4B1C2CCED90A}" srcOrd="1" destOrd="0" presId="urn:microsoft.com/office/officeart/2018/2/layout/IconVerticalSolidList"/>
    <dgm:cxn modelId="{A43CFBD6-E6B1-4512-B631-7D898BCA2360}" type="presParOf" srcId="{3B2F9A0B-4776-4205-B98D-0EBF14F071FB}" destId="{BB12748B-B7F0-4D41-B76B-F7018CEA7566}" srcOrd="2" destOrd="0" presId="urn:microsoft.com/office/officeart/2018/2/layout/IconVerticalSolidList"/>
    <dgm:cxn modelId="{C9326624-C955-4FD5-9502-F13661EB146C}" type="presParOf" srcId="{3B2F9A0B-4776-4205-B98D-0EBF14F071FB}" destId="{611F1182-89F8-4A93-B7E3-C7FC89689AF5}" srcOrd="3" destOrd="0" presId="urn:microsoft.com/office/officeart/2018/2/layout/IconVerticalSolidList"/>
    <dgm:cxn modelId="{885F0201-332D-4F7B-9941-BBFF120600D8}" type="presParOf" srcId="{2B6A0A06-2C3C-4E05-B73A-B18188E37F2F}" destId="{2D0707A7-84C4-4B9B-AA7F-715999DD1E4C}" srcOrd="7" destOrd="0" presId="urn:microsoft.com/office/officeart/2018/2/layout/IconVerticalSolidList"/>
    <dgm:cxn modelId="{DAE50525-7706-41F6-912D-23D14636B87F}" type="presParOf" srcId="{2B6A0A06-2C3C-4E05-B73A-B18188E37F2F}" destId="{D68756F0-5F3C-434C-986D-B53DEF62AC10}" srcOrd="8" destOrd="0" presId="urn:microsoft.com/office/officeart/2018/2/layout/IconVerticalSolidList"/>
    <dgm:cxn modelId="{0D867E46-6BD8-4BDB-B4CA-E9F39E0575B3}" type="presParOf" srcId="{D68756F0-5F3C-434C-986D-B53DEF62AC10}" destId="{77BBA241-828C-4732-BA9B-B9B1A549CA43}" srcOrd="0" destOrd="0" presId="urn:microsoft.com/office/officeart/2018/2/layout/IconVerticalSolidList"/>
    <dgm:cxn modelId="{2BD974ED-C8A1-4638-AB51-B4C1E718567D}" type="presParOf" srcId="{D68756F0-5F3C-434C-986D-B53DEF62AC10}" destId="{4F3A1B7E-AD38-45D1-A0DD-E629F4C75432}" srcOrd="1" destOrd="0" presId="urn:microsoft.com/office/officeart/2018/2/layout/IconVerticalSolidList"/>
    <dgm:cxn modelId="{D2DA8D1E-1710-4944-BD36-8E903B72AA37}" type="presParOf" srcId="{D68756F0-5F3C-434C-986D-B53DEF62AC10}" destId="{9DBC1B5E-017B-4286-971C-A97EBA62A88B}" srcOrd="2" destOrd="0" presId="urn:microsoft.com/office/officeart/2018/2/layout/IconVerticalSolidList"/>
    <dgm:cxn modelId="{ED8B0CAE-58DA-42DE-A4A9-9F46FCBFE91C}" type="presParOf" srcId="{D68756F0-5F3C-434C-986D-B53DEF62AC10}" destId="{C3510AEC-5531-492E-8422-3C9C0ED97C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78990-FD67-4135-9DA2-CB6A415D2927}" type="doc">
      <dgm:prSet loTypeId="urn:microsoft.com/office/officeart/2005/8/layout/lProcess2" loCatId="list" qsTypeId="urn:microsoft.com/office/officeart/2005/8/quickstyle/simple3" qsCatId="simple" csTypeId="urn:microsoft.com/office/officeart/2005/8/colors/colorful5" csCatId="colorful" phldr="1"/>
      <dgm:spPr/>
      <dgm:t>
        <a:bodyPr/>
        <a:lstStyle/>
        <a:p>
          <a:endParaRPr lang="en-US"/>
        </a:p>
      </dgm:t>
    </dgm:pt>
    <dgm:pt modelId="{22D9D672-0031-4317-8161-F91DBA954029}">
      <dgm:prSet custT="1"/>
      <dgm:spPr/>
      <dgm:t>
        <a:bodyPr/>
        <a:lstStyle/>
        <a:p>
          <a:r>
            <a:rPr lang="en-US" sz="1600" b="1" dirty="0">
              <a:solidFill>
                <a:srgbClr val="1E2F5F"/>
              </a:solidFill>
              <a:latin typeface="Arial" panose="020B0604020202020204" pitchFamily="34" charset="0"/>
              <a:cs typeface="Arial" panose="020B0604020202020204" pitchFamily="34" charset="0"/>
            </a:rPr>
            <a:t>Brand Awareness Campaign</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7513E735-2DE4-4D17-B396-25AD4D5E47B2}" type="parTrans" cxnId="{E756EE99-996B-4F3F-BCBF-0B554B2556F2}">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B7BF7AF1-0158-41B1-99BD-0C52F1D06888}" type="sibTrans" cxnId="{E756EE99-996B-4F3F-BCBF-0B554B2556F2}">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4A1420D3-74B0-4BA8-8583-2CE43CD89E22}">
      <dgm:prSet custT="1"/>
      <dgm:spPr/>
      <dgm:t>
        <a:bodyPr/>
        <a:lstStyle/>
        <a:p>
          <a:r>
            <a:rPr lang="en-US" sz="1600" dirty="0">
              <a:solidFill>
                <a:srgbClr val="1E2F5F"/>
              </a:solidFill>
              <a:latin typeface="Arial" panose="020B0604020202020204" pitchFamily="34" charset="0"/>
              <a:cs typeface="Arial" panose="020B0604020202020204" pitchFamily="34" charset="0"/>
            </a:rPr>
            <a:t>Shift away from affordability messaging</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36E5026B-2376-4EDA-9570-9FDEC97CD0E4}" type="parTrans" cxnId="{0499E06D-7B57-42C6-B906-1B83B3C59F96}">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2F50F3B5-F8E5-4459-B593-A22AA08B25BF}" type="sibTrans" cxnId="{0499E06D-7B57-42C6-B906-1B83B3C59F96}">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D611A05D-0CBF-4542-9EA6-978122A4F073}">
      <dgm:prSet custT="1"/>
      <dgm:spPr/>
      <dgm:t>
        <a:bodyPr/>
        <a:lstStyle/>
        <a:p>
          <a:r>
            <a:rPr lang="en-US" sz="1600" dirty="0">
              <a:solidFill>
                <a:srgbClr val="1E2F5F"/>
              </a:solidFill>
              <a:latin typeface="Arial" panose="020B0604020202020204" pitchFamily="34" charset="0"/>
              <a:cs typeface="Arial" panose="020B0604020202020204" pitchFamily="34" charset="0"/>
            </a:rPr>
            <a:t>Focus on the importance of health coverage</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C2CB1E72-51A8-4046-91A2-30F814B44605}" type="parTrans" cxnId="{179F84F4-DFA0-4AD0-A0F2-5F5C366A6767}">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60559D99-039E-4B01-93AA-D7B8DB89ECBA}" type="sibTrans" cxnId="{179F84F4-DFA0-4AD0-A0F2-5F5C366A6767}">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7F000B10-D8DE-46A3-81E5-448655505107}">
      <dgm:prSet custT="1"/>
      <dgm:spPr/>
      <dgm:t>
        <a:bodyPr/>
        <a:lstStyle/>
        <a:p>
          <a:r>
            <a:rPr lang="en-US" sz="1600" dirty="0">
              <a:solidFill>
                <a:srgbClr val="1E2F5F"/>
              </a:solidFill>
              <a:latin typeface="Arial" panose="020B0604020202020204" pitchFamily="34" charset="0"/>
              <a:cs typeface="Arial" panose="020B0604020202020204" pitchFamily="34" charset="0"/>
            </a:rPr>
            <a:t>Digital media, radio, social media, search</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1EBC2676-8080-4DD2-B9A6-2F9DA5A12BD9}" type="parTrans" cxnId="{15938E4F-75E9-46D9-B11C-6F7F4280A34A}">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248C1C83-5AB1-4979-99E5-D0B98C817F70}" type="sibTrans" cxnId="{15938E4F-75E9-46D9-B11C-6F7F4280A34A}">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BBD4EAA4-6295-476A-A9EF-A8E462AC547C}">
      <dgm:prSet custT="1"/>
      <dgm:spPr/>
      <dgm:t>
        <a:bodyPr/>
        <a:lstStyle/>
        <a:p>
          <a:r>
            <a:rPr lang="en-US" sz="1600" b="1" dirty="0">
              <a:solidFill>
                <a:srgbClr val="1E2F5F"/>
              </a:solidFill>
              <a:latin typeface="Arial" panose="020B0604020202020204" pitchFamily="34" charset="0"/>
              <a:cs typeface="Arial" panose="020B0604020202020204" pitchFamily="34" charset="0"/>
            </a:rPr>
            <a:t>Open Enrollment Campaign</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EE89D7CC-B33B-4FC0-A83B-F1252683BED2}" type="parTrans" cxnId="{665DF2CD-D076-4DA9-AB5A-C3C1DBAB17DA}">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26DBE676-DA2A-42B1-B800-50D32A7B5DC7}" type="sibTrans" cxnId="{665DF2CD-D076-4DA9-AB5A-C3C1DBAB17DA}">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78230EA1-87F3-42B7-8AA5-4E74E41BE577}">
      <dgm:prSet custT="1"/>
      <dgm:spPr/>
      <dgm:t>
        <a:bodyPr/>
        <a:lstStyle/>
        <a:p>
          <a:pPr marL="171450" lvl="1" indent="0" algn="l" defTabSz="755650">
            <a:lnSpc>
              <a:spcPct val="90000"/>
            </a:lnSpc>
            <a:spcBef>
              <a:spcPct val="0"/>
            </a:spcBef>
            <a:spcAft>
              <a:spcPct val="15000"/>
            </a:spcAft>
            <a:buFontTx/>
            <a:buNone/>
          </a:pPr>
          <a:r>
            <a:rPr lang="en-US" sz="1600" kern="1200" dirty="0">
              <a:solidFill>
                <a:srgbClr val="1E2F5F"/>
              </a:solidFill>
              <a:latin typeface="Arial" panose="020B0604020202020204" pitchFamily="34" charset="0"/>
              <a:cs typeface="Arial" panose="020B0604020202020204" pitchFamily="34" charset="0"/>
            </a:rPr>
            <a:t>Focus on education:</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BE47E054-0997-4A99-A85B-F8CBBF147132}" type="parTrans" cxnId="{6A73D8D4-E3DE-4267-A35F-7D49CA15D2D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3C0EFC3E-B854-4E9A-BE79-E1233DB6970E}" type="sibTrans" cxnId="{6A73D8D4-E3DE-4267-A35F-7D49CA15D2D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81787954-BDF1-48E2-9756-F353D48DA744}">
      <dgm:prSet custT="1"/>
      <dgm:spPr/>
      <dgm:t>
        <a:bodyPr/>
        <a:lstStyle/>
        <a:p>
          <a:pPr marL="342900" lvl="2" indent="0" algn="l" defTabSz="755650">
            <a:lnSpc>
              <a:spcPct val="90000"/>
            </a:lnSpc>
            <a:spcBef>
              <a:spcPct val="0"/>
            </a:spcBef>
            <a:spcAft>
              <a:spcPct val="15000"/>
            </a:spcAft>
          </a:pPr>
          <a:r>
            <a:rPr lang="en-US" sz="1600" kern="1200" dirty="0">
              <a:solidFill>
                <a:srgbClr val="1E2F5F"/>
              </a:solidFill>
              <a:latin typeface="Arial" panose="020B0604020202020204" pitchFamily="34" charset="0"/>
              <a:cs typeface="Arial" panose="020B0604020202020204" pitchFamily="34" charset="0"/>
            </a:rPr>
            <a:t>  Changes are coming</a:t>
          </a:r>
        </a:p>
      </dgm:t>
    </dgm:pt>
    <dgm:pt modelId="{178A8AC1-3386-428F-A397-2B5C8B7014D7}" type="parTrans" cxnId="{C4AFFA56-1D4B-4B7C-BD02-22647E50346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682EEE81-8D41-43C7-A27A-B34A1D604870}" type="sibTrans" cxnId="{C4AFFA56-1D4B-4B7C-BD02-22647E50346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8E1A2BE5-DD50-492E-9C12-14996097A419}">
      <dgm:prSet custT="1"/>
      <dgm:spPr/>
      <dgm:t>
        <a:bodyPr/>
        <a:lstStyle/>
        <a:p>
          <a:pPr marL="342900" lvl="2" indent="0" algn="l" defTabSz="755650">
            <a:lnSpc>
              <a:spcPct val="90000"/>
            </a:lnSpc>
            <a:spcBef>
              <a:spcPct val="0"/>
            </a:spcBef>
            <a:spcAft>
              <a:spcPct val="15000"/>
            </a:spcAft>
          </a:pPr>
          <a:r>
            <a:rPr lang="en-US" sz="1600" kern="1200" dirty="0">
              <a:solidFill>
                <a:srgbClr val="1E2F5F"/>
              </a:solidFill>
              <a:latin typeface="Arial" panose="020B0604020202020204" pitchFamily="34" charset="0"/>
              <a:cs typeface="Arial" panose="020B0604020202020204" pitchFamily="34" charset="0"/>
            </a:rPr>
            <a:t>  We are here to help</a:t>
          </a:r>
        </a:p>
      </dgm:t>
    </dgm:pt>
    <dgm:pt modelId="{AE4426E2-AB4D-46D3-8052-7BA94F0B3233}" type="parTrans" cxnId="{1CEAAD4A-1ECA-4DFB-BDD5-49340C12AE8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80AD25EA-312F-4505-8D21-9C92AE85F5E4}" type="sibTrans" cxnId="{1CEAAD4A-1ECA-4DFB-BDD5-49340C12AE8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895B1055-8A78-46B0-A858-A55E3501F4A5}">
      <dgm:prSet custT="1"/>
      <dgm:spPr/>
      <dgm:t>
        <a:bodyPr/>
        <a:lstStyle/>
        <a:p>
          <a:pPr marL="342900" lvl="2" indent="0" algn="l" defTabSz="755650">
            <a:lnSpc>
              <a:spcPct val="90000"/>
            </a:lnSpc>
            <a:spcBef>
              <a:spcPct val="0"/>
            </a:spcBef>
            <a:spcAft>
              <a:spcPct val="15000"/>
            </a:spcAft>
          </a:pPr>
          <a:r>
            <a:rPr lang="en-US" sz="1600" kern="1200" dirty="0">
              <a:solidFill>
                <a:srgbClr val="1E2F5F"/>
              </a:solidFill>
              <a:latin typeface="Arial" panose="020B0604020202020204" pitchFamily="34" charset="0"/>
              <a:cs typeface="Arial" panose="020B0604020202020204" pitchFamily="34" charset="0"/>
            </a:rPr>
            <a:t>  The open enrollment period is extended this year</a:t>
          </a:r>
        </a:p>
      </dgm:t>
    </dgm:pt>
    <dgm:pt modelId="{86F2020B-11FF-4F13-AB3A-CD7700155F2A}" type="parTrans" cxnId="{F9FEF0A8-C7C1-4902-881E-2385CDB6BFBF}">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A0A0D463-E197-42AA-8921-D86D0C550B8F}" type="sibTrans" cxnId="{F9FEF0A8-C7C1-4902-881E-2385CDB6BFBF}">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3A22C915-E2A9-4BD0-859B-0AEE57E7A989}">
      <dgm:prSet custT="1"/>
      <dgm:spPr/>
      <dgm:t>
        <a:bodyPr/>
        <a:lstStyle/>
        <a:p>
          <a:pPr marL="171450" lvl="1" indent="0" algn="l" defTabSz="755650">
            <a:lnSpc>
              <a:spcPct val="90000"/>
            </a:lnSpc>
            <a:spcBef>
              <a:spcPct val="0"/>
            </a:spcBef>
            <a:spcAft>
              <a:spcPct val="15000"/>
            </a:spcAft>
            <a:buFontTx/>
            <a:buNone/>
          </a:pPr>
          <a:r>
            <a:rPr lang="en-US" sz="1600" kern="1200" dirty="0">
              <a:solidFill>
                <a:srgbClr val="1E2F5F"/>
              </a:solidFill>
              <a:latin typeface="Arial" panose="020B0604020202020204" pitchFamily="34" charset="0"/>
              <a:cs typeface="Arial" panose="020B0604020202020204" pitchFamily="34" charset="0"/>
            </a:rPr>
            <a:t>New tactics include t</a:t>
          </a:r>
          <a:r>
            <a:rPr lang="en-US" sz="1600" kern="1200" dirty="0">
              <a:solidFill>
                <a:srgbClr val="1E2F5F"/>
              </a:solidFill>
              <a:latin typeface="Arial" panose="020B0604020202020204" pitchFamily="34" charset="0"/>
              <a:ea typeface="+mn-ea"/>
              <a:cs typeface="Arial" panose="020B0604020202020204" pitchFamily="34" charset="0"/>
            </a:rPr>
            <a:t>argeted consumer outreach, billboards, advertising on The Weather Channel app, and short-form videos.</a:t>
          </a:r>
          <a:endParaRPr lang="en-US" sz="1600" kern="1200" dirty="0">
            <a:solidFill>
              <a:srgbClr val="1E2F5F"/>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87322530-B01B-4149-92CD-CA772579486D}" type="parTrans" cxnId="{1C484B71-5A34-47C8-B92E-A8370D426372}">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6FC59543-6128-4DE2-8D34-7403574E313B}" type="sibTrans" cxnId="{1C484B71-5A34-47C8-B92E-A8370D426372}">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8103A69B-2D38-4A3F-9AA5-8DE247AA9CC8}">
      <dgm:prSet custT="1"/>
      <dgm:spPr/>
      <dgm:t>
        <a:bodyPr/>
        <a:lstStyle/>
        <a:p>
          <a:r>
            <a:rPr lang="en-US" sz="1600" dirty="0">
              <a:solidFill>
                <a:srgbClr val="1E2F5F"/>
              </a:solidFill>
              <a:latin typeface="Arial" panose="020B0604020202020204" pitchFamily="34" charset="0"/>
              <a:cs typeface="Arial" panose="020B0604020202020204" pitchFamily="34" charset="0"/>
            </a:rPr>
            <a:t>“Life can change in an instant, be ready for anything with a Marketplace plan"</a:t>
          </a:r>
        </a:p>
      </dgm:t>
      <dgm:extLst>
        <a:ext uri="{E40237B7-FDA0-4F09-8148-C483321AD2D9}">
          <dgm14:cNvPr xmlns:dgm14="http://schemas.microsoft.com/office/drawing/2010/diagram" id="0" name="" descr="Brand Awareness Campaign&#10; Shift away from affordability messaging&#10; Focus on the importance of health coverage&#10; Digital media, radio, social media, search&#10; “Life can change in an instant, be ready for anything with a Marketplace plan&quot;&#10;Open Enrollment Campaign&#10; Focus on education:&#10;    Changes are coming&#10;    We are here to help&#10;    The open enrollment period is extended this year&#10; New tactics include targeted consumer outreach, billboards, advertising on The Weather Channel app, and short-form videos.&#10;"/>
        </a:ext>
      </dgm:extLst>
    </dgm:pt>
    <dgm:pt modelId="{3F33C726-147B-495E-BFCA-397DBEFA88F8}" type="parTrans" cxnId="{3ABBDC56-0AD8-4E99-B8CB-9AA56836343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389212AD-6149-4717-850C-DB6F81E4A926}" type="sibTrans" cxnId="{3ABBDC56-0AD8-4E99-B8CB-9AA56836343D}">
      <dgm:prSet/>
      <dgm:spPr/>
      <dgm:t>
        <a:bodyPr/>
        <a:lstStyle/>
        <a:p>
          <a:endParaRPr lang="en-US" sz="1600">
            <a:solidFill>
              <a:srgbClr val="1E2F5F"/>
            </a:solidFill>
            <a:latin typeface="Arial" panose="020B0604020202020204" pitchFamily="34" charset="0"/>
            <a:cs typeface="Arial" panose="020B0604020202020204" pitchFamily="34" charset="0"/>
          </a:endParaRPr>
        </a:p>
      </dgm:t>
    </dgm:pt>
    <dgm:pt modelId="{CEEEB8C9-35A0-4751-B54B-D5C1DB4FBB50}" type="pres">
      <dgm:prSet presAssocID="{73178990-FD67-4135-9DA2-CB6A415D2927}" presName="theList" presStyleCnt="0">
        <dgm:presLayoutVars>
          <dgm:dir/>
          <dgm:animLvl val="lvl"/>
          <dgm:resizeHandles val="exact"/>
        </dgm:presLayoutVars>
      </dgm:prSet>
      <dgm:spPr/>
    </dgm:pt>
    <dgm:pt modelId="{9CA61C9A-5BB7-4045-875E-0AC6034ED46F}" type="pres">
      <dgm:prSet presAssocID="{22D9D672-0031-4317-8161-F91DBA954029}" presName="compNode" presStyleCnt="0"/>
      <dgm:spPr/>
    </dgm:pt>
    <dgm:pt modelId="{533F927E-F18C-4A49-9E8E-1E540E904B99}" type="pres">
      <dgm:prSet presAssocID="{22D9D672-0031-4317-8161-F91DBA954029}" presName="aNode" presStyleLbl="bgShp" presStyleIdx="0" presStyleCnt="2" custLinFactNeighborX="104"/>
      <dgm:spPr/>
    </dgm:pt>
    <dgm:pt modelId="{67A1A0C3-A363-419E-B7ED-40739943C5D9}" type="pres">
      <dgm:prSet presAssocID="{22D9D672-0031-4317-8161-F91DBA954029}" presName="textNode" presStyleLbl="bgShp" presStyleIdx="0" presStyleCnt="2"/>
      <dgm:spPr/>
    </dgm:pt>
    <dgm:pt modelId="{DAD06BA8-FD7F-4CEF-AA9E-D4F8E6280266}" type="pres">
      <dgm:prSet presAssocID="{22D9D672-0031-4317-8161-F91DBA954029}" presName="compChildNode" presStyleCnt="0"/>
      <dgm:spPr/>
    </dgm:pt>
    <dgm:pt modelId="{4E509520-B753-4768-8A8D-43F408312407}" type="pres">
      <dgm:prSet presAssocID="{22D9D672-0031-4317-8161-F91DBA954029}" presName="theInnerList" presStyleCnt="0"/>
      <dgm:spPr/>
    </dgm:pt>
    <dgm:pt modelId="{FDB628EE-2B83-4EF3-8A9C-521F49FFC513}" type="pres">
      <dgm:prSet presAssocID="{4A1420D3-74B0-4BA8-8583-2CE43CD89E22}" presName="childNode" presStyleLbl="node1" presStyleIdx="0" presStyleCnt="6" custLinFactNeighborX="130">
        <dgm:presLayoutVars>
          <dgm:bulletEnabled val="1"/>
        </dgm:presLayoutVars>
      </dgm:prSet>
      <dgm:spPr/>
    </dgm:pt>
    <dgm:pt modelId="{C1DCA5C9-A44D-449D-AD6F-F18AB2A8C240}" type="pres">
      <dgm:prSet presAssocID="{4A1420D3-74B0-4BA8-8583-2CE43CD89E22}" presName="aSpace2" presStyleCnt="0"/>
      <dgm:spPr/>
    </dgm:pt>
    <dgm:pt modelId="{E8DB6F8B-AAF9-4783-A364-4BBE4326A054}" type="pres">
      <dgm:prSet presAssocID="{D611A05D-0CBF-4542-9EA6-978122A4F073}" presName="childNode" presStyleLbl="node1" presStyleIdx="1" presStyleCnt="6" custLinFactNeighborX="130">
        <dgm:presLayoutVars>
          <dgm:bulletEnabled val="1"/>
        </dgm:presLayoutVars>
      </dgm:prSet>
      <dgm:spPr/>
    </dgm:pt>
    <dgm:pt modelId="{A137AE49-1257-4360-8C51-E9A3FE1FB9ED}" type="pres">
      <dgm:prSet presAssocID="{D611A05D-0CBF-4542-9EA6-978122A4F073}" presName="aSpace2" presStyleCnt="0"/>
      <dgm:spPr/>
    </dgm:pt>
    <dgm:pt modelId="{1669147A-A310-4A50-91DB-E0BC3F9CF3A5}" type="pres">
      <dgm:prSet presAssocID="{7F000B10-D8DE-46A3-81E5-448655505107}" presName="childNode" presStyleLbl="node1" presStyleIdx="2" presStyleCnt="6" custLinFactNeighborX="130">
        <dgm:presLayoutVars>
          <dgm:bulletEnabled val="1"/>
        </dgm:presLayoutVars>
      </dgm:prSet>
      <dgm:spPr/>
    </dgm:pt>
    <dgm:pt modelId="{E5DC159E-744B-4AFA-8F54-7F3FD4FE0950}" type="pres">
      <dgm:prSet presAssocID="{7F000B10-D8DE-46A3-81E5-448655505107}" presName="aSpace2" presStyleCnt="0"/>
      <dgm:spPr/>
    </dgm:pt>
    <dgm:pt modelId="{2239CBB6-68DD-4517-A002-C484BB9F216C}" type="pres">
      <dgm:prSet presAssocID="{8103A69B-2D38-4A3F-9AA5-8DE247AA9CC8}" presName="childNode" presStyleLbl="node1" presStyleIdx="3" presStyleCnt="6" custLinFactNeighborX="130">
        <dgm:presLayoutVars>
          <dgm:bulletEnabled val="1"/>
        </dgm:presLayoutVars>
      </dgm:prSet>
      <dgm:spPr/>
    </dgm:pt>
    <dgm:pt modelId="{E28259BF-83D9-4FA3-9025-A5469ABA3E50}" type="pres">
      <dgm:prSet presAssocID="{22D9D672-0031-4317-8161-F91DBA954029}" presName="aSpace" presStyleCnt="0"/>
      <dgm:spPr/>
    </dgm:pt>
    <dgm:pt modelId="{8C55524A-941C-4240-8ACD-2570E90D1F66}" type="pres">
      <dgm:prSet presAssocID="{BBD4EAA4-6295-476A-A9EF-A8E462AC547C}" presName="compNode" presStyleCnt="0"/>
      <dgm:spPr/>
    </dgm:pt>
    <dgm:pt modelId="{8FB01C6A-561D-4FD6-8E21-7D459427C7A6}" type="pres">
      <dgm:prSet presAssocID="{BBD4EAA4-6295-476A-A9EF-A8E462AC547C}" presName="aNode" presStyleLbl="bgShp" presStyleIdx="1" presStyleCnt="2" custLinFactNeighborX="104"/>
      <dgm:spPr/>
    </dgm:pt>
    <dgm:pt modelId="{D33D546B-6506-4FFB-AF4F-9E74CC852BE3}" type="pres">
      <dgm:prSet presAssocID="{BBD4EAA4-6295-476A-A9EF-A8E462AC547C}" presName="textNode" presStyleLbl="bgShp" presStyleIdx="1" presStyleCnt="2"/>
      <dgm:spPr/>
    </dgm:pt>
    <dgm:pt modelId="{86CD5AF9-3E25-496B-B915-23728CEF51BF}" type="pres">
      <dgm:prSet presAssocID="{BBD4EAA4-6295-476A-A9EF-A8E462AC547C}" presName="compChildNode" presStyleCnt="0"/>
      <dgm:spPr/>
    </dgm:pt>
    <dgm:pt modelId="{41856907-9313-42DB-89A8-1E9F4E22B2AB}" type="pres">
      <dgm:prSet presAssocID="{BBD4EAA4-6295-476A-A9EF-A8E462AC547C}" presName="theInnerList" presStyleCnt="0"/>
      <dgm:spPr/>
    </dgm:pt>
    <dgm:pt modelId="{A2BFF1C3-104F-4FCB-BD9D-2C394123253B}" type="pres">
      <dgm:prSet presAssocID="{78230EA1-87F3-42B7-8AA5-4E74E41BE577}" presName="childNode" presStyleLbl="node1" presStyleIdx="4" presStyleCnt="6" custScaleY="82253" custLinFactNeighborX="130">
        <dgm:presLayoutVars>
          <dgm:bulletEnabled val="1"/>
        </dgm:presLayoutVars>
      </dgm:prSet>
      <dgm:spPr/>
    </dgm:pt>
    <dgm:pt modelId="{6FEE1F63-CD92-4D27-BF1B-F738CD062C6F}" type="pres">
      <dgm:prSet presAssocID="{78230EA1-87F3-42B7-8AA5-4E74E41BE577}" presName="aSpace2" presStyleCnt="0"/>
      <dgm:spPr/>
    </dgm:pt>
    <dgm:pt modelId="{0F61C30A-F792-43B2-A837-9A2CF930B719}" type="pres">
      <dgm:prSet presAssocID="{3A22C915-E2A9-4BD0-859B-0AEE57E7A989}" presName="childNode" presStyleLbl="node1" presStyleIdx="5" presStyleCnt="6" custScaleY="87386" custLinFactNeighborX="1038">
        <dgm:presLayoutVars>
          <dgm:bulletEnabled val="1"/>
        </dgm:presLayoutVars>
      </dgm:prSet>
      <dgm:spPr/>
    </dgm:pt>
  </dgm:ptLst>
  <dgm:cxnLst>
    <dgm:cxn modelId="{2E43610C-2488-4648-9B0F-1306E4A87436}" type="presOf" srcId="{3A22C915-E2A9-4BD0-859B-0AEE57E7A989}" destId="{0F61C30A-F792-43B2-A837-9A2CF930B719}" srcOrd="0" destOrd="0" presId="urn:microsoft.com/office/officeart/2005/8/layout/lProcess2"/>
    <dgm:cxn modelId="{46E62420-4911-4E2D-A6E5-05F46D0B58B8}" type="presOf" srcId="{22D9D672-0031-4317-8161-F91DBA954029}" destId="{67A1A0C3-A363-419E-B7ED-40739943C5D9}" srcOrd="1" destOrd="0" presId="urn:microsoft.com/office/officeart/2005/8/layout/lProcess2"/>
    <dgm:cxn modelId="{31214D3E-96C4-4698-BA0E-ED947DB65D0D}" type="presOf" srcId="{81787954-BDF1-48E2-9756-F353D48DA744}" destId="{A2BFF1C3-104F-4FCB-BD9D-2C394123253B}" srcOrd="0" destOrd="1" presId="urn:microsoft.com/office/officeart/2005/8/layout/lProcess2"/>
    <dgm:cxn modelId="{51B1945D-CE13-4D72-9516-3BCB0779898C}" type="presOf" srcId="{7F000B10-D8DE-46A3-81E5-448655505107}" destId="{1669147A-A310-4A50-91DB-E0BC3F9CF3A5}" srcOrd="0" destOrd="0" presId="urn:microsoft.com/office/officeart/2005/8/layout/lProcess2"/>
    <dgm:cxn modelId="{D7A7DC49-5997-43FF-A85E-A619712BFE91}" type="presOf" srcId="{22D9D672-0031-4317-8161-F91DBA954029}" destId="{533F927E-F18C-4A49-9E8E-1E540E904B99}" srcOrd="0" destOrd="0" presId="urn:microsoft.com/office/officeart/2005/8/layout/lProcess2"/>
    <dgm:cxn modelId="{1CEAAD4A-1ECA-4DFB-BDD5-49340C12AE8D}" srcId="{78230EA1-87F3-42B7-8AA5-4E74E41BE577}" destId="{8E1A2BE5-DD50-492E-9C12-14996097A419}" srcOrd="1" destOrd="0" parTransId="{AE4426E2-AB4D-46D3-8052-7BA94F0B3233}" sibTransId="{80AD25EA-312F-4505-8D21-9C92AE85F5E4}"/>
    <dgm:cxn modelId="{0499E06D-7B57-42C6-B906-1B83B3C59F96}" srcId="{22D9D672-0031-4317-8161-F91DBA954029}" destId="{4A1420D3-74B0-4BA8-8583-2CE43CD89E22}" srcOrd="0" destOrd="0" parTransId="{36E5026B-2376-4EDA-9570-9FDEC97CD0E4}" sibTransId="{2F50F3B5-F8E5-4459-B593-A22AA08B25BF}"/>
    <dgm:cxn modelId="{15938E4F-75E9-46D9-B11C-6F7F4280A34A}" srcId="{22D9D672-0031-4317-8161-F91DBA954029}" destId="{7F000B10-D8DE-46A3-81E5-448655505107}" srcOrd="2" destOrd="0" parTransId="{1EBC2676-8080-4DD2-B9A6-2F9DA5A12BD9}" sibTransId="{248C1C83-5AB1-4979-99E5-D0B98C817F70}"/>
    <dgm:cxn modelId="{93DA9150-9748-477A-97A1-E14D106F6854}" type="presOf" srcId="{8E1A2BE5-DD50-492E-9C12-14996097A419}" destId="{A2BFF1C3-104F-4FCB-BD9D-2C394123253B}" srcOrd="0" destOrd="2" presId="urn:microsoft.com/office/officeart/2005/8/layout/lProcess2"/>
    <dgm:cxn modelId="{1C484B71-5A34-47C8-B92E-A8370D426372}" srcId="{BBD4EAA4-6295-476A-A9EF-A8E462AC547C}" destId="{3A22C915-E2A9-4BD0-859B-0AEE57E7A989}" srcOrd="1" destOrd="0" parTransId="{87322530-B01B-4149-92CD-CA772579486D}" sibTransId="{6FC59543-6128-4DE2-8D34-7403574E313B}"/>
    <dgm:cxn modelId="{3ABBDC56-0AD8-4E99-B8CB-9AA56836343D}" srcId="{22D9D672-0031-4317-8161-F91DBA954029}" destId="{8103A69B-2D38-4A3F-9AA5-8DE247AA9CC8}" srcOrd="3" destOrd="0" parTransId="{3F33C726-147B-495E-BFCA-397DBEFA88F8}" sibTransId="{389212AD-6149-4717-850C-DB6F81E4A926}"/>
    <dgm:cxn modelId="{C4AFFA56-1D4B-4B7C-BD02-22647E50346D}" srcId="{78230EA1-87F3-42B7-8AA5-4E74E41BE577}" destId="{81787954-BDF1-48E2-9756-F353D48DA744}" srcOrd="0" destOrd="0" parTransId="{178A8AC1-3386-428F-A397-2B5C8B7014D7}" sibTransId="{682EEE81-8D41-43C7-A27A-B34A1D604870}"/>
    <dgm:cxn modelId="{64682286-2369-48D0-81AA-46403887D02A}" type="presOf" srcId="{78230EA1-87F3-42B7-8AA5-4E74E41BE577}" destId="{A2BFF1C3-104F-4FCB-BD9D-2C394123253B}" srcOrd="0" destOrd="0" presId="urn:microsoft.com/office/officeart/2005/8/layout/lProcess2"/>
    <dgm:cxn modelId="{E756EE99-996B-4F3F-BCBF-0B554B2556F2}" srcId="{73178990-FD67-4135-9DA2-CB6A415D2927}" destId="{22D9D672-0031-4317-8161-F91DBA954029}" srcOrd="0" destOrd="0" parTransId="{7513E735-2DE4-4D17-B396-25AD4D5E47B2}" sibTransId="{B7BF7AF1-0158-41B1-99BD-0C52F1D06888}"/>
    <dgm:cxn modelId="{583F729A-442B-4AF7-9F00-FB1131C42AF7}" type="presOf" srcId="{8103A69B-2D38-4A3F-9AA5-8DE247AA9CC8}" destId="{2239CBB6-68DD-4517-A002-C484BB9F216C}" srcOrd="0" destOrd="0" presId="urn:microsoft.com/office/officeart/2005/8/layout/lProcess2"/>
    <dgm:cxn modelId="{F9FEF0A8-C7C1-4902-881E-2385CDB6BFBF}" srcId="{78230EA1-87F3-42B7-8AA5-4E74E41BE577}" destId="{895B1055-8A78-46B0-A858-A55E3501F4A5}" srcOrd="2" destOrd="0" parTransId="{86F2020B-11FF-4F13-AB3A-CD7700155F2A}" sibTransId="{A0A0D463-E197-42AA-8921-D86D0C550B8F}"/>
    <dgm:cxn modelId="{96028CAB-90CD-4501-A5A1-3B8B8DF446EE}" type="presOf" srcId="{895B1055-8A78-46B0-A858-A55E3501F4A5}" destId="{A2BFF1C3-104F-4FCB-BD9D-2C394123253B}" srcOrd="0" destOrd="3" presId="urn:microsoft.com/office/officeart/2005/8/layout/lProcess2"/>
    <dgm:cxn modelId="{B45B1CAE-E81B-447F-B6FE-BE9435B28A05}" type="presOf" srcId="{73178990-FD67-4135-9DA2-CB6A415D2927}" destId="{CEEEB8C9-35A0-4751-B54B-D5C1DB4FBB50}" srcOrd="0" destOrd="0" presId="urn:microsoft.com/office/officeart/2005/8/layout/lProcess2"/>
    <dgm:cxn modelId="{665DF2CD-D076-4DA9-AB5A-C3C1DBAB17DA}" srcId="{73178990-FD67-4135-9DA2-CB6A415D2927}" destId="{BBD4EAA4-6295-476A-A9EF-A8E462AC547C}" srcOrd="1" destOrd="0" parTransId="{EE89D7CC-B33B-4FC0-A83B-F1252683BED2}" sibTransId="{26DBE676-DA2A-42B1-B800-50D32A7B5DC7}"/>
    <dgm:cxn modelId="{143D1FD1-A956-4231-AD2A-E6A18A4679CD}" type="presOf" srcId="{D611A05D-0CBF-4542-9EA6-978122A4F073}" destId="{E8DB6F8B-AAF9-4783-A364-4BBE4326A054}" srcOrd="0" destOrd="0" presId="urn:microsoft.com/office/officeart/2005/8/layout/lProcess2"/>
    <dgm:cxn modelId="{6A73D8D4-E3DE-4267-A35F-7D49CA15D2DD}" srcId="{BBD4EAA4-6295-476A-A9EF-A8E462AC547C}" destId="{78230EA1-87F3-42B7-8AA5-4E74E41BE577}" srcOrd="0" destOrd="0" parTransId="{BE47E054-0997-4A99-A85B-F8CBBF147132}" sibTransId="{3C0EFC3E-B854-4E9A-BE79-E1233DB6970E}"/>
    <dgm:cxn modelId="{799210E1-4068-4545-9105-835A91B94FE9}" type="presOf" srcId="{4A1420D3-74B0-4BA8-8583-2CE43CD89E22}" destId="{FDB628EE-2B83-4EF3-8A9C-521F49FFC513}" srcOrd="0" destOrd="0" presId="urn:microsoft.com/office/officeart/2005/8/layout/lProcess2"/>
    <dgm:cxn modelId="{34DBB5EE-4235-4286-92FF-750EE315D8DC}" type="presOf" srcId="{BBD4EAA4-6295-476A-A9EF-A8E462AC547C}" destId="{D33D546B-6506-4FFB-AF4F-9E74CC852BE3}" srcOrd="1" destOrd="0" presId="urn:microsoft.com/office/officeart/2005/8/layout/lProcess2"/>
    <dgm:cxn modelId="{179F84F4-DFA0-4AD0-A0F2-5F5C366A6767}" srcId="{22D9D672-0031-4317-8161-F91DBA954029}" destId="{D611A05D-0CBF-4542-9EA6-978122A4F073}" srcOrd="1" destOrd="0" parTransId="{C2CB1E72-51A8-4046-91A2-30F814B44605}" sibTransId="{60559D99-039E-4B01-93AA-D7B8DB89ECBA}"/>
    <dgm:cxn modelId="{FB87B2FE-5ED6-4654-A258-EDC52561065A}" type="presOf" srcId="{BBD4EAA4-6295-476A-A9EF-A8E462AC547C}" destId="{8FB01C6A-561D-4FD6-8E21-7D459427C7A6}" srcOrd="0" destOrd="0" presId="urn:microsoft.com/office/officeart/2005/8/layout/lProcess2"/>
    <dgm:cxn modelId="{D2F672F8-74C6-49ED-93AC-AA8776949207}" type="presParOf" srcId="{CEEEB8C9-35A0-4751-B54B-D5C1DB4FBB50}" destId="{9CA61C9A-5BB7-4045-875E-0AC6034ED46F}" srcOrd="0" destOrd="0" presId="urn:microsoft.com/office/officeart/2005/8/layout/lProcess2"/>
    <dgm:cxn modelId="{B38DCA93-8B85-4655-8AC3-5DB86AAAE592}" type="presParOf" srcId="{9CA61C9A-5BB7-4045-875E-0AC6034ED46F}" destId="{533F927E-F18C-4A49-9E8E-1E540E904B99}" srcOrd="0" destOrd="0" presId="urn:microsoft.com/office/officeart/2005/8/layout/lProcess2"/>
    <dgm:cxn modelId="{CFF9F44D-CBEE-4664-B8DB-C1434294AD25}" type="presParOf" srcId="{9CA61C9A-5BB7-4045-875E-0AC6034ED46F}" destId="{67A1A0C3-A363-419E-B7ED-40739943C5D9}" srcOrd="1" destOrd="0" presId="urn:microsoft.com/office/officeart/2005/8/layout/lProcess2"/>
    <dgm:cxn modelId="{20F14F96-AC61-4ED1-A4FA-A83C57D6FCAF}" type="presParOf" srcId="{9CA61C9A-5BB7-4045-875E-0AC6034ED46F}" destId="{DAD06BA8-FD7F-4CEF-AA9E-D4F8E6280266}" srcOrd="2" destOrd="0" presId="urn:microsoft.com/office/officeart/2005/8/layout/lProcess2"/>
    <dgm:cxn modelId="{C58666F0-49B0-4AF3-9C78-41835CB04F24}" type="presParOf" srcId="{DAD06BA8-FD7F-4CEF-AA9E-D4F8E6280266}" destId="{4E509520-B753-4768-8A8D-43F408312407}" srcOrd="0" destOrd="0" presId="urn:microsoft.com/office/officeart/2005/8/layout/lProcess2"/>
    <dgm:cxn modelId="{B680C6A8-7EE5-4AA0-8B8E-6C7B61201CE6}" type="presParOf" srcId="{4E509520-B753-4768-8A8D-43F408312407}" destId="{FDB628EE-2B83-4EF3-8A9C-521F49FFC513}" srcOrd="0" destOrd="0" presId="urn:microsoft.com/office/officeart/2005/8/layout/lProcess2"/>
    <dgm:cxn modelId="{6EB31EBB-3E8E-4ACD-8756-F93EB6CDAF19}" type="presParOf" srcId="{4E509520-B753-4768-8A8D-43F408312407}" destId="{C1DCA5C9-A44D-449D-AD6F-F18AB2A8C240}" srcOrd="1" destOrd="0" presId="urn:microsoft.com/office/officeart/2005/8/layout/lProcess2"/>
    <dgm:cxn modelId="{23A6D5C6-6480-49D5-83DF-5B46B95D68C6}" type="presParOf" srcId="{4E509520-B753-4768-8A8D-43F408312407}" destId="{E8DB6F8B-AAF9-4783-A364-4BBE4326A054}" srcOrd="2" destOrd="0" presId="urn:microsoft.com/office/officeart/2005/8/layout/lProcess2"/>
    <dgm:cxn modelId="{88CB6A1A-2FE8-4CBD-9206-6BE02CC74AC5}" type="presParOf" srcId="{4E509520-B753-4768-8A8D-43F408312407}" destId="{A137AE49-1257-4360-8C51-E9A3FE1FB9ED}" srcOrd="3" destOrd="0" presId="urn:microsoft.com/office/officeart/2005/8/layout/lProcess2"/>
    <dgm:cxn modelId="{73A79DCC-67F8-4483-8518-2F26C87EFB3A}" type="presParOf" srcId="{4E509520-B753-4768-8A8D-43F408312407}" destId="{1669147A-A310-4A50-91DB-E0BC3F9CF3A5}" srcOrd="4" destOrd="0" presId="urn:microsoft.com/office/officeart/2005/8/layout/lProcess2"/>
    <dgm:cxn modelId="{A7799548-EBE6-4993-9232-D898CA9D1643}" type="presParOf" srcId="{4E509520-B753-4768-8A8D-43F408312407}" destId="{E5DC159E-744B-4AFA-8F54-7F3FD4FE0950}" srcOrd="5" destOrd="0" presId="urn:microsoft.com/office/officeart/2005/8/layout/lProcess2"/>
    <dgm:cxn modelId="{96D21EC0-A53B-4B5A-8BD2-B8F7FB70C04C}" type="presParOf" srcId="{4E509520-B753-4768-8A8D-43F408312407}" destId="{2239CBB6-68DD-4517-A002-C484BB9F216C}" srcOrd="6" destOrd="0" presId="urn:microsoft.com/office/officeart/2005/8/layout/lProcess2"/>
    <dgm:cxn modelId="{D55BC12C-148B-41AE-8336-4ED4A58849EE}" type="presParOf" srcId="{CEEEB8C9-35A0-4751-B54B-D5C1DB4FBB50}" destId="{E28259BF-83D9-4FA3-9025-A5469ABA3E50}" srcOrd="1" destOrd="0" presId="urn:microsoft.com/office/officeart/2005/8/layout/lProcess2"/>
    <dgm:cxn modelId="{8CE5975C-4B4D-4DE6-94B4-100036A3C8AE}" type="presParOf" srcId="{CEEEB8C9-35A0-4751-B54B-D5C1DB4FBB50}" destId="{8C55524A-941C-4240-8ACD-2570E90D1F66}" srcOrd="2" destOrd="0" presId="urn:microsoft.com/office/officeart/2005/8/layout/lProcess2"/>
    <dgm:cxn modelId="{4482970A-815C-4B43-A0D5-C8430D99F6A9}" type="presParOf" srcId="{8C55524A-941C-4240-8ACD-2570E90D1F66}" destId="{8FB01C6A-561D-4FD6-8E21-7D459427C7A6}" srcOrd="0" destOrd="0" presId="urn:microsoft.com/office/officeart/2005/8/layout/lProcess2"/>
    <dgm:cxn modelId="{6891C06A-F24D-4B6D-8009-34CD377F225D}" type="presParOf" srcId="{8C55524A-941C-4240-8ACD-2570E90D1F66}" destId="{D33D546B-6506-4FFB-AF4F-9E74CC852BE3}" srcOrd="1" destOrd="0" presId="urn:microsoft.com/office/officeart/2005/8/layout/lProcess2"/>
    <dgm:cxn modelId="{2CED71A4-F7BD-4B64-8E81-959CBA7237F0}" type="presParOf" srcId="{8C55524A-941C-4240-8ACD-2570E90D1F66}" destId="{86CD5AF9-3E25-496B-B915-23728CEF51BF}" srcOrd="2" destOrd="0" presId="urn:microsoft.com/office/officeart/2005/8/layout/lProcess2"/>
    <dgm:cxn modelId="{5D1DF279-AB8F-4687-A865-E7A40423B17C}" type="presParOf" srcId="{86CD5AF9-3E25-496B-B915-23728CEF51BF}" destId="{41856907-9313-42DB-89A8-1E9F4E22B2AB}" srcOrd="0" destOrd="0" presId="urn:microsoft.com/office/officeart/2005/8/layout/lProcess2"/>
    <dgm:cxn modelId="{F1EFC285-1A1E-4A55-B2E9-42AA5A355B5E}" type="presParOf" srcId="{41856907-9313-42DB-89A8-1E9F4E22B2AB}" destId="{A2BFF1C3-104F-4FCB-BD9D-2C394123253B}" srcOrd="0" destOrd="0" presId="urn:microsoft.com/office/officeart/2005/8/layout/lProcess2"/>
    <dgm:cxn modelId="{39DBC7B7-6996-4327-BE1D-92C98C5B8D93}" type="presParOf" srcId="{41856907-9313-42DB-89A8-1E9F4E22B2AB}" destId="{6FEE1F63-CD92-4D27-BF1B-F738CD062C6F}" srcOrd="1" destOrd="0" presId="urn:microsoft.com/office/officeart/2005/8/layout/lProcess2"/>
    <dgm:cxn modelId="{DC1CAE80-9F22-43D3-9BCA-2D5553EF6C44}" type="presParOf" srcId="{41856907-9313-42DB-89A8-1E9F4E22B2AB}" destId="{0F61C30A-F792-43B2-A837-9A2CF930B719}"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854AB-DE9F-4F95-A01D-79C7EB447FBE}" type="doc">
      <dgm:prSet loTypeId="urn:microsoft.com/office/officeart/2005/8/layout/hProcess9" loCatId="process" qsTypeId="urn:microsoft.com/office/officeart/2005/8/quickstyle/simple1" qsCatId="simple" csTypeId="urn:microsoft.com/office/officeart/2005/8/colors/accent0_1" csCatId="mainScheme" phldr="1"/>
      <dgm:spPr/>
    </dgm:pt>
    <dgm:pt modelId="{B89923A6-8B9C-4A55-8EFB-DC46AD6CA95C}">
      <dgm:prSet phldrT="[Text]"/>
      <dgm:spPr/>
      <dgm:t>
        <a:bodyPr/>
        <a:lstStyle/>
        <a:p>
          <a:r>
            <a:rPr lang="en-US" b="1" dirty="0"/>
            <a:t>May 2025</a:t>
          </a:r>
          <a:br>
            <a:rPr lang="en-US" b="1" dirty="0"/>
          </a:br>
          <a:r>
            <a:rPr lang="en-US" dirty="0"/>
            <a:t>BOI received final BY2024 claims data from CMS</a:t>
          </a:r>
        </a:p>
      </dgm:t>
    </dgm:pt>
    <dgm:pt modelId="{554E5A99-78E1-467A-A9C8-C37B2811E45C}" type="parTrans" cxnId="{4CA86063-F7FF-456F-930A-12A0D1441AE4}">
      <dgm:prSet/>
      <dgm:spPr/>
      <dgm:t>
        <a:bodyPr/>
        <a:lstStyle/>
        <a:p>
          <a:endParaRPr lang="en-US"/>
        </a:p>
      </dgm:t>
    </dgm:pt>
    <dgm:pt modelId="{20003043-F9EB-479B-B5A1-1BA940184898}" type="sibTrans" cxnId="{4CA86063-F7FF-456F-930A-12A0D1441AE4}">
      <dgm:prSet/>
      <dgm:spPr/>
      <dgm:t>
        <a:bodyPr/>
        <a:lstStyle/>
        <a:p>
          <a:endParaRPr lang="en-US"/>
        </a:p>
      </dgm:t>
    </dgm:pt>
    <dgm:pt modelId="{7454D878-2F5D-4EB3-AEFA-7DF266A12868}">
      <dgm:prSet phldrT="[Text]"/>
      <dgm:spPr/>
      <dgm:t>
        <a:bodyPr/>
        <a:lstStyle/>
        <a:p>
          <a:r>
            <a:rPr lang="en-US" b="1" dirty="0"/>
            <a:t>June – August 2025</a:t>
          </a:r>
          <a:br>
            <a:rPr lang="en-US" b="1" dirty="0"/>
          </a:br>
          <a:r>
            <a:rPr lang="en-US" dirty="0"/>
            <a:t>BOI validated claims data and determined funding sufficiency</a:t>
          </a:r>
        </a:p>
      </dgm:t>
    </dgm:pt>
    <dgm:pt modelId="{D34FC704-8225-470E-AE3F-3915D179C308}" type="parTrans" cxnId="{F0798D84-386E-4034-9FB0-D83B99CA6ED9}">
      <dgm:prSet/>
      <dgm:spPr/>
      <dgm:t>
        <a:bodyPr/>
        <a:lstStyle/>
        <a:p>
          <a:endParaRPr lang="en-US"/>
        </a:p>
      </dgm:t>
    </dgm:pt>
    <dgm:pt modelId="{4121984E-B404-4EA0-A416-0307FD47D243}" type="sibTrans" cxnId="{F0798D84-386E-4034-9FB0-D83B99CA6ED9}">
      <dgm:prSet/>
      <dgm:spPr/>
      <dgm:t>
        <a:bodyPr/>
        <a:lstStyle/>
        <a:p>
          <a:endParaRPr lang="en-US"/>
        </a:p>
      </dgm:t>
    </dgm:pt>
    <dgm:pt modelId="{284EDD60-1017-4C15-B222-A636EA668354}">
      <dgm:prSet phldrT="[Text]"/>
      <dgm:spPr/>
      <dgm:t>
        <a:bodyPr/>
        <a:lstStyle/>
        <a:p>
          <a:r>
            <a:rPr lang="en-US" b="1" dirty="0"/>
            <a:t>April 30, 2025</a:t>
          </a:r>
        </a:p>
        <a:p>
          <a:r>
            <a:rPr lang="en-US" dirty="0"/>
            <a:t>All carriers submitted signed attestations of compliance with claims data reporting requirements</a:t>
          </a:r>
        </a:p>
      </dgm:t>
    </dgm:pt>
    <dgm:pt modelId="{FE7387E0-EFE4-4C37-A98F-00F02FE6BEB2}" type="parTrans" cxnId="{8C416A74-4934-4B8C-9E6C-8E5109068B72}">
      <dgm:prSet/>
      <dgm:spPr/>
      <dgm:t>
        <a:bodyPr/>
        <a:lstStyle/>
        <a:p>
          <a:endParaRPr lang="en-US"/>
        </a:p>
      </dgm:t>
    </dgm:pt>
    <dgm:pt modelId="{FC7E4DD4-4FF3-4A49-ADE3-E6BC8F9157D4}" type="sibTrans" cxnId="{8C416A74-4934-4B8C-9E6C-8E5109068B72}">
      <dgm:prSet/>
      <dgm:spPr/>
      <dgm:t>
        <a:bodyPr/>
        <a:lstStyle/>
        <a:p>
          <a:endParaRPr lang="en-US"/>
        </a:p>
      </dgm:t>
    </dgm:pt>
    <dgm:pt modelId="{76EC54B9-D09A-4DE3-B28D-C3302EB2A747}">
      <dgm:prSet phldrT="[Text]"/>
      <dgm:spPr/>
      <dgm:t>
        <a:bodyPr/>
        <a:lstStyle/>
        <a:p>
          <a:r>
            <a:rPr lang="en-US" b="1" dirty="0"/>
            <a:t>September 30, 2025</a:t>
          </a:r>
          <a:br>
            <a:rPr lang="en-US" b="1" dirty="0"/>
          </a:br>
          <a:r>
            <a:rPr lang="en-US" dirty="0"/>
            <a:t>Deadline to notify carriers of payment amounts</a:t>
          </a:r>
        </a:p>
      </dgm:t>
    </dgm:pt>
    <dgm:pt modelId="{38B52ECF-8414-4352-9F64-5F43B86FD866}" type="parTrans" cxnId="{79AD70FA-8CFB-4022-8B65-8B21F470E850}">
      <dgm:prSet/>
      <dgm:spPr/>
      <dgm:t>
        <a:bodyPr/>
        <a:lstStyle/>
        <a:p>
          <a:endParaRPr lang="en-US"/>
        </a:p>
      </dgm:t>
    </dgm:pt>
    <dgm:pt modelId="{C78AAE40-DCCF-4B77-87B4-D9543CB991C2}" type="sibTrans" cxnId="{79AD70FA-8CFB-4022-8B65-8B21F470E850}">
      <dgm:prSet/>
      <dgm:spPr/>
      <dgm:t>
        <a:bodyPr/>
        <a:lstStyle/>
        <a:p>
          <a:endParaRPr lang="en-US"/>
        </a:p>
      </dgm:t>
    </dgm:pt>
    <dgm:pt modelId="{2E3BFC74-8EF2-4726-A0FE-9DEA1F74F08D}">
      <dgm:prSet phldrT="[Text]"/>
      <dgm:spPr/>
      <dgm:t>
        <a:bodyPr/>
        <a:lstStyle/>
        <a:p>
          <a:r>
            <a:rPr lang="en-US" b="1" dirty="0"/>
            <a:t>November 15, 2025</a:t>
          </a:r>
          <a:br>
            <a:rPr lang="en-US" b="1" dirty="0"/>
          </a:br>
          <a:r>
            <a:rPr lang="en-US" b="0" dirty="0"/>
            <a:t>BY</a:t>
          </a:r>
          <a:r>
            <a:rPr lang="en-US" dirty="0"/>
            <a:t>2024 CHRP payments due</a:t>
          </a:r>
        </a:p>
      </dgm:t>
    </dgm:pt>
    <dgm:pt modelId="{C280D79C-850D-4D60-945F-9CB520183AD2}" type="parTrans" cxnId="{D0B72230-A9DA-4763-AB6A-05B3279D67FA}">
      <dgm:prSet/>
      <dgm:spPr/>
      <dgm:t>
        <a:bodyPr/>
        <a:lstStyle/>
        <a:p>
          <a:endParaRPr lang="en-US"/>
        </a:p>
      </dgm:t>
    </dgm:pt>
    <dgm:pt modelId="{E9DE7222-C67D-4C80-9FAF-F989A75CB538}" type="sibTrans" cxnId="{D0B72230-A9DA-4763-AB6A-05B3279D67FA}">
      <dgm:prSet/>
      <dgm:spPr/>
      <dgm:t>
        <a:bodyPr/>
        <a:lstStyle/>
        <a:p>
          <a:endParaRPr lang="en-US"/>
        </a:p>
      </dgm:t>
    </dgm:pt>
    <dgm:pt modelId="{0A961C05-94C4-4C85-A2BE-DDDF39AB926E}" type="pres">
      <dgm:prSet presAssocID="{27A854AB-DE9F-4F95-A01D-79C7EB447FBE}" presName="CompostProcess" presStyleCnt="0">
        <dgm:presLayoutVars>
          <dgm:dir/>
          <dgm:resizeHandles val="exact"/>
        </dgm:presLayoutVars>
      </dgm:prSet>
      <dgm:spPr/>
    </dgm:pt>
    <dgm:pt modelId="{2FA2B6FA-B01A-458D-B6DA-E684042A7E31}" type="pres">
      <dgm:prSet presAssocID="{27A854AB-DE9F-4F95-A01D-79C7EB447FBE}" presName="arrow" presStyleLbl="bgShp" presStyleIdx="0" presStyleCnt="1"/>
      <dgm:spPr/>
    </dgm:pt>
    <dgm:pt modelId="{3C358F6D-A19B-4432-9FF3-F00D9ACE3D3B}" type="pres">
      <dgm:prSet presAssocID="{27A854AB-DE9F-4F95-A01D-79C7EB447FBE}" presName="linearProcess" presStyleCnt="0"/>
      <dgm:spPr/>
    </dgm:pt>
    <dgm:pt modelId="{59F200E8-E62B-49E0-841B-F2215E401C18}" type="pres">
      <dgm:prSet presAssocID="{284EDD60-1017-4C15-B222-A636EA668354}" presName="textNode" presStyleLbl="node1" presStyleIdx="0" presStyleCnt="5">
        <dgm:presLayoutVars>
          <dgm:bulletEnabled val="1"/>
        </dgm:presLayoutVars>
      </dgm:prSet>
      <dgm:spPr/>
    </dgm:pt>
    <dgm:pt modelId="{54031C69-D6D1-4DD0-B51C-3B2FBF0D82B4}" type="pres">
      <dgm:prSet presAssocID="{FC7E4DD4-4FF3-4A49-ADE3-E6BC8F9157D4}" presName="sibTrans" presStyleCnt="0"/>
      <dgm:spPr/>
    </dgm:pt>
    <dgm:pt modelId="{EFABB48F-37C2-4256-9E2E-A9E29C32276E}" type="pres">
      <dgm:prSet presAssocID="{B89923A6-8B9C-4A55-8EFB-DC46AD6CA95C}" presName="textNode" presStyleLbl="node1" presStyleIdx="1" presStyleCnt="5">
        <dgm:presLayoutVars>
          <dgm:bulletEnabled val="1"/>
        </dgm:presLayoutVars>
      </dgm:prSet>
      <dgm:spPr/>
    </dgm:pt>
    <dgm:pt modelId="{F500A50E-470A-4684-8FB4-D68EAD9CE99E}" type="pres">
      <dgm:prSet presAssocID="{20003043-F9EB-479B-B5A1-1BA940184898}" presName="sibTrans" presStyleCnt="0"/>
      <dgm:spPr/>
    </dgm:pt>
    <dgm:pt modelId="{107A75D5-C37E-4BB2-B941-64F7BC4B5559}" type="pres">
      <dgm:prSet presAssocID="{7454D878-2F5D-4EB3-AEFA-7DF266A12868}" presName="textNode" presStyleLbl="node1" presStyleIdx="2" presStyleCnt="5">
        <dgm:presLayoutVars>
          <dgm:bulletEnabled val="1"/>
        </dgm:presLayoutVars>
      </dgm:prSet>
      <dgm:spPr/>
    </dgm:pt>
    <dgm:pt modelId="{C6239B7E-996C-4B03-B051-A67AB1A11227}" type="pres">
      <dgm:prSet presAssocID="{4121984E-B404-4EA0-A416-0307FD47D243}" presName="sibTrans" presStyleCnt="0"/>
      <dgm:spPr/>
    </dgm:pt>
    <dgm:pt modelId="{A67B4910-373C-4E1A-AB0B-53E7197E741D}" type="pres">
      <dgm:prSet presAssocID="{76EC54B9-D09A-4DE3-B28D-C3302EB2A747}" presName="textNode" presStyleLbl="node1" presStyleIdx="3" presStyleCnt="5">
        <dgm:presLayoutVars>
          <dgm:bulletEnabled val="1"/>
        </dgm:presLayoutVars>
      </dgm:prSet>
      <dgm:spPr/>
    </dgm:pt>
    <dgm:pt modelId="{6FD778B9-D6E4-4C1B-AB4D-981EA393A3BC}" type="pres">
      <dgm:prSet presAssocID="{C78AAE40-DCCF-4B77-87B4-D9543CB991C2}" presName="sibTrans" presStyleCnt="0"/>
      <dgm:spPr/>
    </dgm:pt>
    <dgm:pt modelId="{2EE4D4DC-82CC-4FFD-9AE0-3438D35F955B}" type="pres">
      <dgm:prSet presAssocID="{2E3BFC74-8EF2-4726-A0FE-9DEA1F74F08D}" presName="textNode" presStyleLbl="node1" presStyleIdx="4" presStyleCnt="5">
        <dgm:presLayoutVars>
          <dgm:bulletEnabled val="1"/>
        </dgm:presLayoutVars>
      </dgm:prSet>
      <dgm:spPr/>
    </dgm:pt>
  </dgm:ptLst>
  <dgm:cxnLst>
    <dgm:cxn modelId="{D0B72230-A9DA-4763-AB6A-05B3279D67FA}" srcId="{27A854AB-DE9F-4F95-A01D-79C7EB447FBE}" destId="{2E3BFC74-8EF2-4726-A0FE-9DEA1F74F08D}" srcOrd="4" destOrd="0" parTransId="{C280D79C-850D-4D60-945F-9CB520183AD2}" sibTransId="{E9DE7222-C67D-4C80-9FAF-F989A75CB538}"/>
    <dgm:cxn modelId="{AE33053B-146E-4D26-A7E6-C193B4AB3127}" type="presOf" srcId="{B89923A6-8B9C-4A55-8EFB-DC46AD6CA95C}" destId="{EFABB48F-37C2-4256-9E2E-A9E29C32276E}" srcOrd="0" destOrd="0" presId="urn:microsoft.com/office/officeart/2005/8/layout/hProcess9"/>
    <dgm:cxn modelId="{39F1033E-A90D-415F-AF1E-08C493282E94}" type="presOf" srcId="{284EDD60-1017-4C15-B222-A636EA668354}" destId="{59F200E8-E62B-49E0-841B-F2215E401C18}" srcOrd="0" destOrd="0" presId="urn:microsoft.com/office/officeart/2005/8/layout/hProcess9"/>
    <dgm:cxn modelId="{4CA86063-F7FF-456F-930A-12A0D1441AE4}" srcId="{27A854AB-DE9F-4F95-A01D-79C7EB447FBE}" destId="{B89923A6-8B9C-4A55-8EFB-DC46AD6CA95C}" srcOrd="1" destOrd="0" parTransId="{554E5A99-78E1-467A-A9C8-C37B2811E45C}" sibTransId="{20003043-F9EB-479B-B5A1-1BA940184898}"/>
    <dgm:cxn modelId="{7F5DCC67-F44A-4724-8BB9-0043BA0EAA36}" type="presOf" srcId="{2E3BFC74-8EF2-4726-A0FE-9DEA1F74F08D}" destId="{2EE4D4DC-82CC-4FFD-9AE0-3438D35F955B}" srcOrd="0" destOrd="0" presId="urn:microsoft.com/office/officeart/2005/8/layout/hProcess9"/>
    <dgm:cxn modelId="{8C416A74-4934-4B8C-9E6C-8E5109068B72}" srcId="{27A854AB-DE9F-4F95-A01D-79C7EB447FBE}" destId="{284EDD60-1017-4C15-B222-A636EA668354}" srcOrd="0" destOrd="0" parTransId="{FE7387E0-EFE4-4C37-A98F-00F02FE6BEB2}" sibTransId="{FC7E4DD4-4FF3-4A49-ADE3-E6BC8F9157D4}"/>
    <dgm:cxn modelId="{F0798D84-386E-4034-9FB0-D83B99CA6ED9}" srcId="{27A854AB-DE9F-4F95-A01D-79C7EB447FBE}" destId="{7454D878-2F5D-4EB3-AEFA-7DF266A12868}" srcOrd="2" destOrd="0" parTransId="{D34FC704-8225-470E-AE3F-3915D179C308}" sibTransId="{4121984E-B404-4EA0-A416-0307FD47D243}"/>
    <dgm:cxn modelId="{A579928C-4E7E-4A44-9BB2-96E2723D2E74}" type="presOf" srcId="{27A854AB-DE9F-4F95-A01D-79C7EB447FBE}" destId="{0A961C05-94C4-4C85-A2BE-DDDF39AB926E}" srcOrd="0" destOrd="0" presId="urn:microsoft.com/office/officeart/2005/8/layout/hProcess9"/>
    <dgm:cxn modelId="{A24C5393-7E81-46F3-BA6A-F6DFB7B01DDF}" type="presOf" srcId="{7454D878-2F5D-4EB3-AEFA-7DF266A12868}" destId="{107A75D5-C37E-4BB2-B941-64F7BC4B5559}" srcOrd="0" destOrd="0" presId="urn:microsoft.com/office/officeart/2005/8/layout/hProcess9"/>
    <dgm:cxn modelId="{F9710EA6-F80F-451D-9614-0B32A380F192}" type="presOf" srcId="{76EC54B9-D09A-4DE3-B28D-C3302EB2A747}" destId="{A67B4910-373C-4E1A-AB0B-53E7197E741D}" srcOrd="0" destOrd="0" presId="urn:microsoft.com/office/officeart/2005/8/layout/hProcess9"/>
    <dgm:cxn modelId="{79AD70FA-8CFB-4022-8B65-8B21F470E850}" srcId="{27A854AB-DE9F-4F95-A01D-79C7EB447FBE}" destId="{76EC54B9-D09A-4DE3-B28D-C3302EB2A747}" srcOrd="3" destOrd="0" parTransId="{38B52ECF-8414-4352-9F64-5F43B86FD866}" sibTransId="{C78AAE40-DCCF-4B77-87B4-D9543CB991C2}"/>
    <dgm:cxn modelId="{31A58C0D-C171-4A9A-A254-F3B78ACFD91D}" type="presParOf" srcId="{0A961C05-94C4-4C85-A2BE-DDDF39AB926E}" destId="{2FA2B6FA-B01A-458D-B6DA-E684042A7E31}" srcOrd="0" destOrd="0" presId="urn:microsoft.com/office/officeart/2005/8/layout/hProcess9"/>
    <dgm:cxn modelId="{23D6498B-CFA5-45EC-B87E-2DC829F93C68}" type="presParOf" srcId="{0A961C05-94C4-4C85-A2BE-DDDF39AB926E}" destId="{3C358F6D-A19B-4432-9FF3-F00D9ACE3D3B}" srcOrd="1" destOrd="0" presId="urn:microsoft.com/office/officeart/2005/8/layout/hProcess9"/>
    <dgm:cxn modelId="{E5523B1B-D304-42DD-8A63-D1C012A7E06F}" type="presParOf" srcId="{3C358F6D-A19B-4432-9FF3-F00D9ACE3D3B}" destId="{59F200E8-E62B-49E0-841B-F2215E401C18}" srcOrd="0" destOrd="0" presId="urn:microsoft.com/office/officeart/2005/8/layout/hProcess9"/>
    <dgm:cxn modelId="{70A85339-80E7-4667-B82E-94B249153C04}" type="presParOf" srcId="{3C358F6D-A19B-4432-9FF3-F00D9ACE3D3B}" destId="{54031C69-D6D1-4DD0-B51C-3B2FBF0D82B4}" srcOrd="1" destOrd="0" presId="urn:microsoft.com/office/officeart/2005/8/layout/hProcess9"/>
    <dgm:cxn modelId="{39D6B91F-8744-4D46-AEC6-86A707824795}" type="presParOf" srcId="{3C358F6D-A19B-4432-9FF3-F00D9ACE3D3B}" destId="{EFABB48F-37C2-4256-9E2E-A9E29C32276E}" srcOrd="2" destOrd="0" presId="urn:microsoft.com/office/officeart/2005/8/layout/hProcess9"/>
    <dgm:cxn modelId="{906D8C21-2963-407F-AFB4-3D8C69BE8EE4}" type="presParOf" srcId="{3C358F6D-A19B-4432-9FF3-F00D9ACE3D3B}" destId="{F500A50E-470A-4684-8FB4-D68EAD9CE99E}" srcOrd="3" destOrd="0" presId="urn:microsoft.com/office/officeart/2005/8/layout/hProcess9"/>
    <dgm:cxn modelId="{F9EA1B90-5F29-46B4-B87D-828F3BD9ABD3}" type="presParOf" srcId="{3C358F6D-A19B-4432-9FF3-F00D9ACE3D3B}" destId="{107A75D5-C37E-4BB2-B941-64F7BC4B5559}" srcOrd="4" destOrd="0" presId="urn:microsoft.com/office/officeart/2005/8/layout/hProcess9"/>
    <dgm:cxn modelId="{8BFE4CC3-AB80-468E-BE51-BC989FE86D40}" type="presParOf" srcId="{3C358F6D-A19B-4432-9FF3-F00D9ACE3D3B}" destId="{C6239B7E-996C-4B03-B051-A67AB1A11227}" srcOrd="5" destOrd="0" presId="urn:microsoft.com/office/officeart/2005/8/layout/hProcess9"/>
    <dgm:cxn modelId="{2457ADFC-E094-4CA2-8785-23F6E7181BCE}" type="presParOf" srcId="{3C358F6D-A19B-4432-9FF3-F00D9ACE3D3B}" destId="{A67B4910-373C-4E1A-AB0B-53E7197E741D}" srcOrd="6" destOrd="0" presId="urn:microsoft.com/office/officeart/2005/8/layout/hProcess9"/>
    <dgm:cxn modelId="{234B43D1-E340-4BDD-A1BA-DCA5BD85EC6C}" type="presParOf" srcId="{3C358F6D-A19B-4432-9FF3-F00D9ACE3D3B}" destId="{6FD778B9-D6E4-4C1B-AB4D-981EA393A3BC}" srcOrd="7" destOrd="0" presId="urn:microsoft.com/office/officeart/2005/8/layout/hProcess9"/>
    <dgm:cxn modelId="{61199111-09FA-4D0A-8186-3EDFABD5D3A6}" type="presParOf" srcId="{3C358F6D-A19B-4432-9FF3-F00D9ACE3D3B}" destId="{2EE4D4DC-82CC-4FFD-9AE0-3438D35F955B}"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A854AB-DE9F-4F95-A01D-79C7EB447FBE}" type="doc">
      <dgm:prSet loTypeId="urn:microsoft.com/office/officeart/2005/8/layout/hProcess9" loCatId="process" qsTypeId="urn:microsoft.com/office/officeart/2005/8/quickstyle/simple1" qsCatId="simple" csTypeId="urn:microsoft.com/office/officeart/2005/8/colors/colorful5" csCatId="colorful" phldr="1"/>
      <dgm:spPr/>
    </dgm:pt>
    <dgm:pt modelId="{F719C0BD-1973-4378-B2FB-6ED493CE143C}">
      <dgm:prSet phldrT="[Text]"/>
      <dgm:spPr/>
      <dgm:t>
        <a:bodyPr/>
        <a:lstStyle/>
        <a:p>
          <a:r>
            <a:rPr lang="en-US" b="1" dirty="0"/>
            <a:t>January – March 2025</a:t>
          </a:r>
          <a:br>
            <a:rPr lang="en-US" b="1" dirty="0"/>
          </a:br>
          <a:br>
            <a:rPr lang="en-US" dirty="0"/>
          </a:br>
          <a:r>
            <a:rPr lang="en-US" dirty="0"/>
            <a:t>Carriers developed individual market offerings and rates</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3D590994-93B1-484C-8CCF-6483F7C3D1E2}" type="parTrans" cxnId="{EA19EF13-F161-4F09-937E-454CF92DC3CD}">
      <dgm:prSet/>
      <dgm:spPr/>
      <dgm:t>
        <a:bodyPr/>
        <a:lstStyle/>
        <a:p>
          <a:endParaRPr lang="en-US"/>
        </a:p>
      </dgm:t>
    </dgm:pt>
    <dgm:pt modelId="{9742E46A-DB19-4CAE-B309-9D2D7227A702}" type="sibTrans" cxnId="{EA19EF13-F161-4F09-937E-454CF92DC3CD}">
      <dgm:prSet/>
      <dgm:spPr/>
      <dgm:t>
        <a:bodyPr/>
        <a:lstStyle/>
        <a:p>
          <a:endParaRPr lang="en-US"/>
        </a:p>
      </dgm:t>
    </dgm:pt>
    <dgm:pt modelId="{B89923A6-8B9C-4A55-8EFB-DC46AD6CA95C}">
      <dgm:prSet phldrT="[Text]"/>
      <dgm:spPr/>
      <dgm:t>
        <a:bodyPr/>
        <a:lstStyle/>
        <a:p>
          <a:r>
            <a:rPr lang="en-US" b="1" dirty="0"/>
            <a:t>May 1, 2025</a:t>
          </a:r>
          <a:br>
            <a:rPr lang="en-US" b="1" dirty="0"/>
          </a:br>
          <a:br>
            <a:rPr lang="en-US" dirty="0"/>
          </a:br>
          <a:r>
            <a:rPr lang="en-US" dirty="0"/>
            <a:t>SCC set payment parameters</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554E5A99-78E1-467A-A9C8-C37B2811E45C}" type="parTrans" cxnId="{4CA86063-F7FF-456F-930A-12A0D1441AE4}">
      <dgm:prSet/>
      <dgm:spPr/>
      <dgm:t>
        <a:bodyPr/>
        <a:lstStyle/>
        <a:p>
          <a:endParaRPr lang="en-US"/>
        </a:p>
      </dgm:t>
    </dgm:pt>
    <dgm:pt modelId="{20003043-F9EB-479B-B5A1-1BA940184898}" type="sibTrans" cxnId="{4CA86063-F7FF-456F-930A-12A0D1441AE4}">
      <dgm:prSet/>
      <dgm:spPr/>
      <dgm:t>
        <a:bodyPr/>
        <a:lstStyle/>
        <a:p>
          <a:endParaRPr lang="en-US"/>
        </a:p>
      </dgm:t>
    </dgm:pt>
    <dgm:pt modelId="{7454D878-2F5D-4EB3-AEFA-7DF266A12868}">
      <dgm:prSet phldrT="[Text]"/>
      <dgm:spPr/>
      <dgm:t>
        <a:bodyPr/>
        <a:lstStyle/>
        <a:p>
          <a:r>
            <a:rPr lang="en-US" b="1" dirty="0"/>
            <a:t>Mid-May 2025</a:t>
          </a:r>
          <a:br>
            <a:rPr lang="en-US" b="1" dirty="0"/>
          </a:br>
          <a:br>
            <a:rPr lang="en-US" dirty="0"/>
          </a:br>
          <a:r>
            <a:rPr lang="en-US" dirty="0"/>
            <a:t>Carriers submitted rate filings </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D34FC704-8225-470E-AE3F-3915D179C308}" type="parTrans" cxnId="{F0798D84-386E-4034-9FB0-D83B99CA6ED9}">
      <dgm:prSet/>
      <dgm:spPr/>
      <dgm:t>
        <a:bodyPr/>
        <a:lstStyle/>
        <a:p>
          <a:endParaRPr lang="en-US"/>
        </a:p>
      </dgm:t>
    </dgm:pt>
    <dgm:pt modelId="{4121984E-B404-4EA0-A416-0307FD47D243}" type="sibTrans" cxnId="{F0798D84-386E-4034-9FB0-D83B99CA6ED9}">
      <dgm:prSet/>
      <dgm:spPr/>
      <dgm:t>
        <a:bodyPr/>
        <a:lstStyle/>
        <a:p>
          <a:endParaRPr lang="en-US"/>
        </a:p>
      </dgm:t>
    </dgm:pt>
    <dgm:pt modelId="{2DB45B1F-FF25-4015-A67E-6B6AA3A95C09}">
      <dgm:prSet phldrT="[Text]"/>
      <dgm:spPr/>
      <dgm:t>
        <a:bodyPr/>
        <a:lstStyle/>
        <a:p>
          <a:r>
            <a:rPr lang="en-US" b="1" dirty="0"/>
            <a:t>October 18, 2025</a:t>
          </a:r>
          <a:br>
            <a:rPr lang="en-US" b="1" dirty="0"/>
          </a:br>
          <a:br>
            <a:rPr lang="en-US" dirty="0"/>
          </a:br>
          <a:r>
            <a:rPr lang="en-US" dirty="0"/>
            <a:t>Rate increase notice deadline</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FA7DDC57-5D62-4962-84B3-BB5771238DBA}" type="parTrans" cxnId="{BAFBBC97-8285-4B55-BD89-A0498209D2AB}">
      <dgm:prSet/>
      <dgm:spPr/>
      <dgm:t>
        <a:bodyPr/>
        <a:lstStyle/>
        <a:p>
          <a:endParaRPr lang="en-US"/>
        </a:p>
      </dgm:t>
    </dgm:pt>
    <dgm:pt modelId="{FDBE86F9-8385-4733-BCAC-F6CE178CBFD2}" type="sibTrans" cxnId="{BAFBBC97-8285-4B55-BD89-A0498209D2AB}">
      <dgm:prSet/>
      <dgm:spPr/>
      <dgm:t>
        <a:bodyPr/>
        <a:lstStyle/>
        <a:p>
          <a:endParaRPr lang="en-US"/>
        </a:p>
      </dgm:t>
    </dgm:pt>
    <dgm:pt modelId="{284EDD60-1017-4C15-B222-A636EA668354}">
      <dgm:prSet phldrT="[Text]"/>
      <dgm:spPr/>
      <dgm:t>
        <a:bodyPr/>
        <a:lstStyle/>
        <a:p>
          <a:r>
            <a:rPr lang="en-US" b="1" dirty="0"/>
            <a:t>April 10, 2025</a:t>
          </a:r>
        </a:p>
        <a:p>
          <a:r>
            <a:rPr lang="en-US" dirty="0"/>
            <a:t>BOI contract actuary provided program cost estimates for selected scenarios</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FE7387E0-EFE4-4C37-A98F-00F02FE6BEB2}" type="parTrans" cxnId="{8C416A74-4934-4B8C-9E6C-8E5109068B72}">
      <dgm:prSet/>
      <dgm:spPr/>
      <dgm:t>
        <a:bodyPr/>
        <a:lstStyle/>
        <a:p>
          <a:endParaRPr lang="en-US"/>
        </a:p>
      </dgm:t>
    </dgm:pt>
    <dgm:pt modelId="{FC7E4DD4-4FF3-4A49-ADE3-E6BC8F9157D4}" type="sibTrans" cxnId="{8C416A74-4934-4B8C-9E6C-8E5109068B72}">
      <dgm:prSet/>
      <dgm:spPr/>
      <dgm:t>
        <a:bodyPr/>
        <a:lstStyle/>
        <a:p>
          <a:endParaRPr lang="en-US"/>
        </a:p>
      </dgm:t>
    </dgm:pt>
    <dgm:pt modelId="{76EC54B9-D09A-4DE3-B28D-C3302EB2A747}">
      <dgm:prSet phldrT="[Text]"/>
      <dgm:spPr/>
      <dgm:t>
        <a:bodyPr/>
        <a:lstStyle/>
        <a:p>
          <a:r>
            <a:rPr lang="en-US" b="1" dirty="0"/>
            <a:t>August 2025</a:t>
          </a:r>
          <a:br>
            <a:rPr lang="en-US" b="1" dirty="0"/>
          </a:br>
          <a:br>
            <a:rPr lang="en-US" dirty="0"/>
          </a:br>
          <a:r>
            <a:rPr lang="en-US" dirty="0"/>
            <a:t>Rates published for on-exchange plans</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38B52ECF-8414-4352-9F64-5F43B86FD866}" type="parTrans" cxnId="{79AD70FA-8CFB-4022-8B65-8B21F470E850}">
      <dgm:prSet/>
      <dgm:spPr/>
      <dgm:t>
        <a:bodyPr/>
        <a:lstStyle/>
        <a:p>
          <a:endParaRPr lang="en-US"/>
        </a:p>
      </dgm:t>
    </dgm:pt>
    <dgm:pt modelId="{C78AAE40-DCCF-4B77-87B4-D9543CB991C2}" type="sibTrans" cxnId="{79AD70FA-8CFB-4022-8B65-8B21F470E850}">
      <dgm:prSet/>
      <dgm:spPr/>
      <dgm:t>
        <a:bodyPr/>
        <a:lstStyle/>
        <a:p>
          <a:endParaRPr lang="en-US"/>
        </a:p>
      </dgm:t>
    </dgm:pt>
    <dgm:pt modelId="{596D8202-F8EB-4EC6-9E4E-F5A513C1BE82}">
      <dgm:prSet phldrT="[Text]"/>
      <dgm:spPr/>
      <dgm:t>
        <a:bodyPr/>
        <a:lstStyle/>
        <a:p>
          <a:r>
            <a:rPr lang="en-US" b="1" dirty="0"/>
            <a:t>Mid-October 2025</a:t>
          </a:r>
          <a:br>
            <a:rPr lang="en-US" b="1" dirty="0"/>
          </a:br>
          <a:br>
            <a:rPr lang="en-US" dirty="0"/>
          </a:br>
          <a:r>
            <a:rPr lang="en-US" dirty="0"/>
            <a:t>CMS requires final rates for off-exchange plans</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B87FCD03-ADAF-4C12-A1CF-CB7FF6901DEC}" type="parTrans" cxnId="{2A09CF91-B3C2-4E03-9B86-65A68B979FE0}">
      <dgm:prSet/>
      <dgm:spPr/>
      <dgm:t>
        <a:bodyPr/>
        <a:lstStyle/>
        <a:p>
          <a:endParaRPr lang="en-US"/>
        </a:p>
      </dgm:t>
    </dgm:pt>
    <dgm:pt modelId="{1FA7156D-8ECC-4752-95FB-441B0F1001C4}" type="sibTrans" cxnId="{2A09CF91-B3C2-4E03-9B86-65A68B979FE0}">
      <dgm:prSet/>
      <dgm:spPr/>
      <dgm:t>
        <a:bodyPr/>
        <a:lstStyle/>
        <a:p>
          <a:endParaRPr lang="en-US"/>
        </a:p>
      </dgm:t>
    </dgm:pt>
    <dgm:pt modelId="{2E3BFC74-8EF2-4726-A0FE-9DEA1F74F08D}">
      <dgm:prSet phldrT="[Text]"/>
      <dgm:spPr/>
      <dgm:t>
        <a:bodyPr/>
        <a:lstStyle/>
        <a:p>
          <a:r>
            <a:rPr lang="en-US" b="1" dirty="0"/>
            <a:t>November 15, 2027</a:t>
          </a:r>
          <a:br>
            <a:rPr lang="en-US" b="1" dirty="0"/>
          </a:br>
          <a:br>
            <a:rPr lang="en-US" b="1" dirty="0"/>
          </a:br>
          <a:r>
            <a:rPr lang="en-US" b="0" dirty="0"/>
            <a:t>BY</a:t>
          </a:r>
          <a:r>
            <a:rPr lang="en-US" dirty="0"/>
            <a:t>2026 CHRP payments due</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C280D79C-850D-4D60-945F-9CB520183AD2}" type="parTrans" cxnId="{D0B72230-A9DA-4763-AB6A-05B3279D67FA}">
      <dgm:prSet/>
      <dgm:spPr/>
      <dgm:t>
        <a:bodyPr/>
        <a:lstStyle/>
        <a:p>
          <a:endParaRPr lang="en-US"/>
        </a:p>
      </dgm:t>
    </dgm:pt>
    <dgm:pt modelId="{E9DE7222-C67D-4C80-9FAF-F989A75CB538}" type="sibTrans" cxnId="{D0B72230-A9DA-4763-AB6A-05B3279D67FA}">
      <dgm:prSet/>
      <dgm:spPr/>
      <dgm:t>
        <a:bodyPr/>
        <a:lstStyle/>
        <a:p>
          <a:endParaRPr lang="en-US"/>
        </a:p>
      </dgm:t>
    </dgm:pt>
    <dgm:pt modelId="{41C2F8ED-D1CC-48A8-96A6-AC80CD21EEAF}">
      <dgm:prSet phldrT="[Text]"/>
      <dgm:spPr/>
      <dgm:t>
        <a:bodyPr/>
        <a:lstStyle/>
        <a:p>
          <a:r>
            <a:rPr lang="en-US" b="1" dirty="0"/>
            <a:t>January 1 – December 31, 2026</a:t>
          </a:r>
          <a:br>
            <a:rPr lang="en-US" b="1" dirty="0"/>
          </a:br>
          <a:br>
            <a:rPr lang="en-US" b="1" dirty="0"/>
          </a:br>
          <a:r>
            <a:rPr lang="en-US" b="0" dirty="0"/>
            <a:t>B</a:t>
          </a:r>
          <a:r>
            <a:rPr lang="en-US" dirty="0"/>
            <a:t>Y2026 coverage in effect</a:t>
          </a:r>
        </a:p>
      </dgm:t>
      <dgm:extLst>
        <a:ext uri="{E40237B7-FDA0-4F09-8148-C483321AD2D9}">
          <dgm14:cNvPr xmlns:dgm14="http://schemas.microsoft.com/office/drawing/2010/diagram" id="0" name="" descr="January – March 2025&#10;&#10;Carriers developed individual market offerings and rates&#10;April 10, 2025&#10;BOI contract actuary provided program cost estimates for selected scenarios&#10;May 1, 2025&#10;&#10;SCC set payment parameters&#10;Mid-May 2025&#10;&#10;Carriers submitted rate filings &#10;August 2025&#10;&#10;Rates published for on-exchange plans&#10;Mid-October 2025&#10;&#10;CMS requires final rates for off-exchange plans&#10;October 18, 2025&#10;&#10;Rate increase notice deadline&#10;January 1 – December 31, 2026&#10;&#10;BY2026 coverage in effect&#10;November 15, 2027&#10;&#10;BY2026 CHRP payments due&#10;"/>
        </a:ext>
      </dgm:extLst>
    </dgm:pt>
    <dgm:pt modelId="{2A92D12D-7DC8-4F4E-8BBD-560315D1581E}" type="parTrans" cxnId="{FECE064C-28B9-43F1-A03B-A84A050C6900}">
      <dgm:prSet/>
      <dgm:spPr/>
      <dgm:t>
        <a:bodyPr/>
        <a:lstStyle/>
        <a:p>
          <a:endParaRPr lang="en-US"/>
        </a:p>
      </dgm:t>
    </dgm:pt>
    <dgm:pt modelId="{A193D417-A78C-4047-85EC-C92916B1BB15}" type="sibTrans" cxnId="{FECE064C-28B9-43F1-A03B-A84A050C6900}">
      <dgm:prSet/>
      <dgm:spPr/>
      <dgm:t>
        <a:bodyPr/>
        <a:lstStyle/>
        <a:p>
          <a:endParaRPr lang="en-US"/>
        </a:p>
      </dgm:t>
    </dgm:pt>
    <dgm:pt modelId="{5699FDCB-DB83-4C15-B7C7-001E5A34846C}" type="pres">
      <dgm:prSet presAssocID="{27A854AB-DE9F-4F95-A01D-79C7EB447FBE}" presName="CompostProcess" presStyleCnt="0">
        <dgm:presLayoutVars>
          <dgm:dir/>
          <dgm:resizeHandles val="exact"/>
        </dgm:presLayoutVars>
      </dgm:prSet>
      <dgm:spPr/>
    </dgm:pt>
    <dgm:pt modelId="{F9569615-71B0-4A23-80E6-684F334202AA}" type="pres">
      <dgm:prSet presAssocID="{27A854AB-DE9F-4F95-A01D-79C7EB447FBE}" presName="arrow" presStyleLbl="bgShp" presStyleIdx="0" presStyleCnt="1"/>
      <dgm:spPr>
        <a:solidFill>
          <a:srgbClr val="2C3D67"/>
        </a:solidFill>
      </dgm:spPr>
    </dgm:pt>
    <dgm:pt modelId="{0F02A2D4-181B-4A98-9CAE-81F4E807325D}" type="pres">
      <dgm:prSet presAssocID="{27A854AB-DE9F-4F95-A01D-79C7EB447FBE}" presName="linearProcess" presStyleCnt="0"/>
      <dgm:spPr/>
    </dgm:pt>
    <dgm:pt modelId="{7F58B593-78F4-41C4-A3B4-8FA19AD0DCF8}" type="pres">
      <dgm:prSet presAssocID="{F719C0BD-1973-4378-B2FB-6ED493CE143C}" presName="textNode" presStyleLbl="node1" presStyleIdx="0" presStyleCnt="9">
        <dgm:presLayoutVars>
          <dgm:bulletEnabled val="1"/>
        </dgm:presLayoutVars>
      </dgm:prSet>
      <dgm:spPr/>
    </dgm:pt>
    <dgm:pt modelId="{3C526FCA-2177-4469-994F-B851AFE1097E}" type="pres">
      <dgm:prSet presAssocID="{9742E46A-DB19-4CAE-B309-9D2D7227A702}" presName="sibTrans" presStyleCnt="0"/>
      <dgm:spPr/>
    </dgm:pt>
    <dgm:pt modelId="{A0F90929-1FAF-4090-963C-5238ABC21D69}" type="pres">
      <dgm:prSet presAssocID="{284EDD60-1017-4C15-B222-A636EA668354}" presName="textNode" presStyleLbl="node1" presStyleIdx="1" presStyleCnt="9">
        <dgm:presLayoutVars>
          <dgm:bulletEnabled val="1"/>
        </dgm:presLayoutVars>
      </dgm:prSet>
      <dgm:spPr/>
    </dgm:pt>
    <dgm:pt modelId="{72D8B52F-3FAB-471B-8B35-3DB940A6C5A5}" type="pres">
      <dgm:prSet presAssocID="{FC7E4DD4-4FF3-4A49-ADE3-E6BC8F9157D4}" presName="sibTrans" presStyleCnt="0"/>
      <dgm:spPr/>
    </dgm:pt>
    <dgm:pt modelId="{7B394E28-C931-461D-9917-FF3460F6E4B6}" type="pres">
      <dgm:prSet presAssocID="{B89923A6-8B9C-4A55-8EFB-DC46AD6CA95C}" presName="textNode" presStyleLbl="node1" presStyleIdx="2" presStyleCnt="9">
        <dgm:presLayoutVars>
          <dgm:bulletEnabled val="1"/>
        </dgm:presLayoutVars>
      </dgm:prSet>
      <dgm:spPr/>
    </dgm:pt>
    <dgm:pt modelId="{B446648E-F162-4030-89C6-BBD0ED6229B8}" type="pres">
      <dgm:prSet presAssocID="{20003043-F9EB-479B-B5A1-1BA940184898}" presName="sibTrans" presStyleCnt="0"/>
      <dgm:spPr/>
    </dgm:pt>
    <dgm:pt modelId="{8EACE168-EA60-4DD8-B861-77D65BBE724F}" type="pres">
      <dgm:prSet presAssocID="{7454D878-2F5D-4EB3-AEFA-7DF266A12868}" presName="textNode" presStyleLbl="node1" presStyleIdx="3" presStyleCnt="9">
        <dgm:presLayoutVars>
          <dgm:bulletEnabled val="1"/>
        </dgm:presLayoutVars>
      </dgm:prSet>
      <dgm:spPr/>
    </dgm:pt>
    <dgm:pt modelId="{0E39AB3A-26BA-4508-823A-BD5464D1E7CB}" type="pres">
      <dgm:prSet presAssocID="{4121984E-B404-4EA0-A416-0307FD47D243}" presName="sibTrans" presStyleCnt="0"/>
      <dgm:spPr/>
    </dgm:pt>
    <dgm:pt modelId="{F01F3DD5-7DBB-4B6F-B256-224AA3C3E968}" type="pres">
      <dgm:prSet presAssocID="{76EC54B9-D09A-4DE3-B28D-C3302EB2A747}" presName="textNode" presStyleLbl="node1" presStyleIdx="4" presStyleCnt="9">
        <dgm:presLayoutVars>
          <dgm:bulletEnabled val="1"/>
        </dgm:presLayoutVars>
      </dgm:prSet>
      <dgm:spPr/>
    </dgm:pt>
    <dgm:pt modelId="{C73E2845-2B44-4743-87F7-8CA6EFF68685}" type="pres">
      <dgm:prSet presAssocID="{C78AAE40-DCCF-4B77-87B4-D9543CB991C2}" presName="sibTrans" presStyleCnt="0"/>
      <dgm:spPr/>
    </dgm:pt>
    <dgm:pt modelId="{DBF16E89-74C2-4E9E-A71A-548FFEF24D46}" type="pres">
      <dgm:prSet presAssocID="{596D8202-F8EB-4EC6-9E4E-F5A513C1BE82}" presName="textNode" presStyleLbl="node1" presStyleIdx="5" presStyleCnt="9">
        <dgm:presLayoutVars>
          <dgm:bulletEnabled val="1"/>
        </dgm:presLayoutVars>
      </dgm:prSet>
      <dgm:spPr/>
    </dgm:pt>
    <dgm:pt modelId="{D8789679-5F29-4D58-A351-98D60D826B80}" type="pres">
      <dgm:prSet presAssocID="{1FA7156D-8ECC-4752-95FB-441B0F1001C4}" presName="sibTrans" presStyleCnt="0"/>
      <dgm:spPr/>
    </dgm:pt>
    <dgm:pt modelId="{823D1ED5-4909-4AF3-AF15-E9B7D435C031}" type="pres">
      <dgm:prSet presAssocID="{2DB45B1F-FF25-4015-A67E-6B6AA3A95C09}" presName="textNode" presStyleLbl="node1" presStyleIdx="6" presStyleCnt="9">
        <dgm:presLayoutVars>
          <dgm:bulletEnabled val="1"/>
        </dgm:presLayoutVars>
      </dgm:prSet>
      <dgm:spPr/>
    </dgm:pt>
    <dgm:pt modelId="{0821E094-7A89-473E-9792-0E60FF03C2F1}" type="pres">
      <dgm:prSet presAssocID="{FDBE86F9-8385-4733-BCAC-F6CE178CBFD2}" presName="sibTrans" presStyleCnt="0"/>
      <dgm:spPr/>
    </dgm:pt>
    <dgm:pt modelId="{CA5F0394-1B45-4C3F-9239-025C0FFCFE01}" type="pres">
      <dgm:prSet presAssocID="{41C2F8ED-D1CC-48A8-96A6-AC80CD21EEAF}" presName="textNode" presStyleLbl="node1" presStyleIdx="7" presStyleCnt="9">
        <dgm:presLayoutVars>
          <dgm:bulletEnabled val="1"/>
        </dgm:presLayoutVars>
      </dgm:prSet>
      <dgm:spPr/>
    </dgm:pt>
    <dgm:pt modelId="{9F0A9E9E-3262-4AA7-9BD0-ED8CD2C73A40}" type="pres">
      <dgm:prSet presAssocID="{A193D417-A78C-4047-85EC-C92916B1BB15}" presName="sibTrans" presStyleCnt="0"/>
      <dgm:spPr/>
    </dgm:pt>
    <dgm:pt modelId="{708AF8F0-7A49-4D29-8B8B-6BD57A6602E9}" type="pres">
      <dgm:prSet presAssocID="{2E3BFC74-8EF2-4726-A0FE-9DEA1F74F08D}" presName="textNode" presStyleLbl="node1" presStyleIdx="8" presStyleCnt="9">
        <dgm:presLayoutVars>
          <dgm:bulletEnabled val="1"/>
        </dgm:presLayoutVars>
      </dgm:prSet>
      <dgm:spPr/>
    </dgm:pt>
  </dgm:ptLst>
  <dgm:cxnLst>
    <dgm:cxn modelId="{EA19EF13-F161-4F09-937E-454CF92DC3CD}" srcId="{27A854AB-DE9F-4F95-A01D-79C7EB447FBE}" destId="{F719C0BD-1973-4378-B2FB-6ED493CE143C}" srcOrd="0" destOrd="0" parTransId="{3D590994-93B1-484C-8CCF-6483F7C3D1E2}" sibTransId="{9742E46A-DB19-4CAE-B309-9D2D7227A702}"/>
    <dgm:cxn modelId="{79189722-AD49-4BF4-A3D1-C151115072FC}" type="presOf" srcId="{2E3BFC74-8EF2-4726-A0FE-9DEA1F74F08D}" destId="{708AF8F0-7A49-4D29-8B8B-6BD57A6602E9}" srcOrd="0" destOrd="0" presId="urn:microsoft.com/office/officeart/2005/8/layout/hProcess9"/>
    <dgm:cxn modelId="{B9D27C2C-9871-47B5-B4D7-556D56594269}" type="presOf" srcId="{F719C0BD-1973-4378-B2FB-6ED493CE143C}" destId="{7F58B593-78F4-41C4-A3B4-8FA19AD0DCF8}" srcOrd="0" destOrd="0" presId="urn:microsoft.com/office/officeart/2005/8/layout/hProcess9"/>
    <dgm:cxn modelId="{D0B72230-A9DA-4763-AB6A-05B3279D67FA}" srcId="{27A854AB-DE9F-4F95-A01D-79C7EB447FBE}" destId="{2E3BFC74-8EF2-4726-A0FE-9DEA1F74F08D}" srcOrd="8" destOrd="0" parTransId="{C280D79C-850D-4D60-945F-9CB520183AD2}" sibTransId="{E9DE7222-C67D-4C80-9FAF-F989A75CB538}"/>
    <dgm:cxn modelId="{44058E39-AD86-4014-9C25-CEE73D93939A}" type="presOf" srcId="{76EC54B9-D09A-4DE3-B28D-C3302EB2A747}" destId="{F01F3DD5-7DBB-4B6F-B256-224AA3C3E968}" srcOrd="0" destOrd="0" presId="urn:microsoft.com/office/officeart/2005/8/layout/hProcess9"/>
    <dgm:cxn modelId="{4CA86063-F7FF-456F-930A-12A0D1441AE4}" srcId="{27A854AB-DE9F-4F95-A01D-79C7EB447FBE}" destId="{B89923A6-8B9C-4A55-8EFB-DC46AD6CA95C}" srcOrd="2" destOrd="0" parTransId="{554E5A99-78E1-467A-A9C8-C37B2811E45C}" sibTransId="{20003043-F9EB-479B-B5A1-1BA940184898}"/>
    <dgm:cxn modelId="{22B60348-2490-4FE3-A6DC-7DD0BEBF1311}" type="presOf" srcId="{2DB45B1F-FF25-4015-A67E-6B6AA3A95C09}" destId="{823D1ED5-4909-4AF3-AF15-E9B7D435C031}" srcOrd="0" destOrd="0" presId="urn:microsoft.com/office/officeart/2005/8/layout/hProcess9"/>
    <dgm:cxn modelId="{FECE064C-28B9-43F1-A03B-A84A050C6900}" srcId="{27A854AB-DE9F-4F95-A01D-79C7EB447FBE}" destId="{41C2F8ED-D1CC-48A8-96A6-AC80CD21EEAF}" srcOrd="7" destOrd="0" parTransId="{2A92D12D-7DC8-4F4E-8BBD-560315D1581E}" sibTransId="{A193D417-A78C-4047-85EC-C92916B1BB15}"/>
    <dgm:cxn modelId="{A575396D-DD8B-4072-B1BD-C845878628BF}" type="presOf" srcId="{7454D878-2F5D-4EB3-AEFA-7DF266A12868}" destId="{8EACE168-EA60-4DD8-B861-77D65BBE724F}" srcOrd="0" destOrd="0" presId="urn:microsoft.com/office/officeart/2005/8/layout/hProcess9"/>
    <dgm:cxn modelId="{8C416A74-4934-4B8C-9E6C-8E5109068B72}" srcId="{27A854AB-DE9F-4F95-A01D-79C7EB447FBE}" destId="{284EDD60-1017-4C15-B222-A636EA668354}" srcOrd="1" destOrd="0" parTransId="{FE7387E0-EFE4-4C37-A98F-00F02FE6BEB2}" sibTransId="{FC7E4DD4-4FF3-4A49-ADE3-E6BC8F9157D4}"/>
    <dgm:cxn modelId="{69BD2878-40B4-46B6-9D8A-4E7669E0C693}" type="presOf" srcId="{41C2F8ED-D1CC-48A8-96A6-AC80CD21EEAF}" destId="{CA5F0394-1B45-4C3F-9239-025C0FFCFE01}" srcOrd="0" destOrd="0" presId="urn:microsoft.com/office/officeart/2005/8/layout/hProcess9"/>
    <dgm:cxn modelId="{E454B783-794D-431C-AC2A-8C498B346FE4}" type="presOf" srcId="{596D8202-F8EB-4EC6-9E4E-F5A513C1BE82}" destId="{DBF16E89-74C2-4E9E-A71A-548FFEF24D46}" srcOrd="0" destOrd="0" presId="urn:microsoft.com/office/officeart/2005/8/layout/hProcess9"/>
    <dgm:cxn modelId="{F0798D84-386E-4034-9FB0-D83B99CA6ED9}" srcId="{27A854AB-DE9F-4F95-A01D-79C7EB447FBE}" destId="{7454D878-2F5D-4EB3-AEFA-7DF266A12868}" srcOrd="3" destOrd="0" parTransId="{D34FC704-8225-470E-AE3F-3915D179C308}" sibTransId="{4121984E-B404-4EA0-A416-0307FD47D243}"/>
    <dgm:cxn modelId="{2A09CF91-B3C2-4E03-9B86-65A68B979FE0}" srcId="{27A854AB-DE9F-4F95-A01D-79C7EB447FBE}" destId="{596D8202-F8EB-4EC6-9E4E-F5A513C1BE82}" srcOrd="5" destOrd="0" parTransId="{B87FCD03-ADAF-4C12-A1CF-CB7FF6901DEC}" sibTransId="{1FA7156D-8ECC-4752-95FB-441B0F1001C4}"/>
    <dgm:cxn modelId="{BAFBBC97-8285-4B55-BD89-A0498209D2AB}" srcId="{27A854AB-DE9F-4F95-A01D-79C7EB447FBE}" destId="{2DB45B1F-FF25-4015-A67E-6B6AA3A95C09}" srcOrd="6" destOrd="0" parTransId="{FA7DDC57-5D62-4962-84B3-BB5771238DBA}" sibTransId="{FDBE86F9-8385-4733-BCAC-F6CE178CBFD2}"/>
    <dgm:cxn modelId="{96363EAE-01F6-4CC5-9109-1C619060238A}" type="presOf" srcId="{B89923A6-8B9C-4A55-8EFB-DC46AD6CA95C}" destId="{7B394E28-C931-461D-9917-FF3460F6E4B6}" srcOrd="0" destOrd="0" presId="urn:microsoft.com/office/officeart/2005/8/layout/hProcess9"/>
    <dgm:cxn modelId="{07D38BD1-B99E-46FD-AF18-33744788839D}" type="presOf" srcId="{27A854AB-DE9F-4F95-A01D-79C7EB447FBE}" destId="{5699FDCB-DB83-4C15-B7C7-001E5A34846C}" srcOrd="0" destOrd="0" presId="urn:microsoft.com/office/officeart/2005/8/layout/hProcess9"/>
    <dgm:cxn modelId="{79AD70FA-8CFB-4022-8B65-8B21F470E850}" srcId="{27A854AB-DE9F-4F95-A01D-79C7EB447FBE}" destId="{76EC54B9-D09A-4DE3-B28D-C3302EB2A747}" srcOrd="4" destOrd="0" parTransId="{38B52ECF-8414-4352-9F64-5F43B86FD866}" sibTransId="{C78AAE40-DCCF-4B77-87B4-D9543CB991C2}"/>
    <dgm:cxn modelId="{98C992FF-645B-42EA-82EE-75305E1D1DC0}" type="presOf" srcId="{284EDD60-1017-4C15-B222-A636EA668354}" destId="{A0F90929-1FAF-4090-963C-5238ABC21D69}" srcOrd="0" destOrd="0" presId="urn:microsoft.com/office/officeart/2005/8/layout/hProcess9"/>
    <dgm:cxn modelId="{E8F8FEE0-F093-451F-A6B8-1D262962D719}" type="presParOf" srcId="{5699FDCB-DB83-4C15-B7C7-001E5A34846C}" destId="{F9569615-71B0-4A23-80E6-684F334202AA}" srcOrd="0" destOrd="0" presId="urn:microsoft.com/office/officeart/2005/8/layout/hProcess9"/>
    <dgm:cxn modelId="{31E732DE-FE5E-44A3-9574-8F8B200DFDE2}" type="presParOf" srcId="{5699FDCB-DB83-4C15-B7C7-001E5A34846C}" destId="{0F02A2D4-181B-4A98-9CAE-81F4E807325D}" srcOrd="1" destOrd="0" presId="urn:microsoft.com/office/officeart/2005/8/layout/hProcess9"/>
    <dgm:cxn modelId="{C939F3AC-E56E-4AD1-94E0-4DE56A763E86}" type="presParOf" srcId="{0F02A2D4-181B-4A98-9CAE-81F4E807325D}" destId="{7F58B593-78F4-41C4-A3B4-8FA19AD0DCF8}" srcOrd="0" destOrd="0" presId="urn:microsoft.com/office/officeart/2005/8/layout/hProcess9"/>
    <dgm:cxn modelId="{F4F9CD2C-9D15-4700-BF02-16FE0A5A5518}" type="presParOf" srcId="{0F02A2D4-181B-4A98-9CAE-81F4E807325D}" destId="{3C526FCA-2177-4469-994F-B851AFE1097E}" srcOrd="1" destOrd="0" presId="urn:microsoft.com/office/officeart/2005/8/layout/hProcess9"/>
    <dgm:cxn modelId="{496FEC4C-0391-4548-9844-0583796F0A9F}" type="presParOf" srcId="{0F02A2D4-181B-4A98-9CAE-81F4E807325D}" destId="{A0F90929-1FAF-4090-963C-5238ABC21D69}" srcOrd="2" destOrd="0" presId="urn:microsoft.com/office/officeart/2005/8/layout/hProcess9"/>
    <dgm:cxn modelId="{ABEE6016-B94B-4F0D-9992-FB1991863435}" type="presParOf" srcId="{0F02A2D4-181B-4A98-9CAE-81F4E807325D}" destId="{72D8B52F-3FAB-471B-8B35-3DB940A6C5A5}" srcOrd="3" destOrd="0" presId="urn:microsoft.com/office/officeart/2005/8/layout/hProcess9"/>
    <dgm:cxn modelId="{056F4A67-8CBC-4A63-97E4-03A33A31BDD6}" type="presParOf" srcId="{0F02A2D4-181B-4A98-9CAE-81F4E807325D}" destId="{7B394E28-C931-461D-9917-FF3460F6E4B6}" srcOrd="4" destOrd="0" presId="urn:microsoft.com/office/officeart/2005/8/layout/hProcess9"/>
    <dgm:cxn modelId="{6403E3BD-90D4-46A9-9F25-5C3BB5BF44E3}" type="presParOf" srcId="{0F02A2D4-181B-4A98-9CAE-81F4E807325D}" destId="{B446648E-F162-4030-89C6-BBD0ED6229B8}" srcOrd="5" destOrd="0" presId="urn:microsoft.com/office/officeart/2005/8/layout/hProcess9"/>
    <dgm:cxn modelId="{B5302A32-EF8A-40FE-A3FC-1D19126F615D}" type="presParOf" srcId="{0F02A2D4-181B-4A98-9CAE-81F4E807325D}" destId="{8EACE168-EA60-4DD8-B861-77D65BBE724F}" srcOrd="6" destOrd="0" presId="urn:microsoft.com/office/officeart/2005/8/layout/hProcess9"/>
    <dgm:cxn modelId="{94D5753B-B996-4474-9388-D0728C1123EA}" type="presParOf" srcId="{0F02A2D4-181B-4A98-9CAE-81F4E807325D}" destId="{0E39AB3A-26BA-4508-823A-BD5464D1E7CB}" srcOrd="7" destOrd="0" presId="urn:microsoft.com/office/officeart/2005/8/layout/hProcess9"/>
    <dgm:cxn modelId="{578D0FD9-A5E5-4D25-8094-9843C7752AA5}" type="presParOf" srcId="{0F02A2D4-181B-4A98-9CAE-81F4E807325D}" destId="{F01F3DD5-7DBB-4B6F-B256-224AA3C3E968}" srcOrd="8" destOrd="0" presId="urn:microsoft.com/office/officeart/2005/8/layout/hProcess9"/>
    <dgm:cxn modelId="{78803A2C-14B7-4C05-AB49-0144B89E0C77}" type="presParOf" srcId="{0F02A2D4-181B-4A98-9CAE-81F4E807325D}" destId="{C73E2845-2B44-4743-87F7-8CA6EFF68685}" srcOrd="9" destOrd="0" presId="urn:microsoft.com/office/officeart/2005/8/layout/hProcess9"/>
    <dgm:cxn modelId="{BEC36952-5CE2-45D6-8FFF-F471D0369741}" type="presParOf" srcId="{0F02A2D4-181B-4A98-9CAE-81F4E807325D}" destId="{DBF16E89-74C2-4E9E-A71A-548FFEF24D46}" srcOrd="10" destOrd="0" presId="urn:microsoft.com/office/officeart/2005/8/layout/hProcess9"/>
    <dgm:cxn modelId="{7F0618E1-5422-48BB-BB4A-18C9AE130DE2}" type="presParOf" srcId="{0F02A2D4-181B-4A98-9CAE-81F4E807325D}" destId="{D8789679-5F29-4D58-A351-98D60D826B80}" srcOrd="11" destOrd="0" presId="urn:microsoft.com/office/officeart/2005/8/layout/hProcess9"/>
    <dgm:cxn modelId="{C6F442B1-9CAD-4965-A545-CC3B5FCB0F44}" type="presParOf" srcId="{0F02A2D4-181B-4A98-9CAE-81F4E807325D}" destId="{823D1ED5-4909-4AF3-AF15-E9B7D435C031}" srcOrd="12" destOrd="0" presId="urn:microsoft.com/office/officeart/2005/8/layout/hProcess9"/>
    <dgm:cxn modelId="{836D307E-045F-4906-B761-AF9909F8AF90}" type="presParOf" srcId="{0F02A2D4-181B-4A98-9CAE-81F4E807325D}" destId="{0821E094-7A89-473E-9792-0E60FF03C2F1}" srcOrd="13" destOrd="0" presId="urn:microsoft.com/office/officeart/2005/8/layout/hProcess9"/>
    <dgm:cxn modelId="{7C84C4AD-9E9A-4744-AB1D-C116164DAC4F}" type="presParOf" srcId="{0F02A2D4-181B-4A98-9CAE-81F4E807325D}" destId="{CA5F0394-1B45-4C3F-9239-025C0FFCFE01}" srcOrd="14" destOrd="0" presId="urn:microsoft.com/office/officeart/2005/8/layout/hProcess9"/>
    <dgm:cxn modelId="{D74C234B-D643-478D-8F84-F3E985FFAE6F}" type="presParOf" srcId="{0F02A2D4-181B-4A98-9CAE-81F4E807325D}" destId="{9F0A9E9E-3262-4AA7-9BD0-ED8CD2C73A40}" srcOrd="15" destOrd="0" presId="urn:microsoft.com/office/officeart/2005/8/layout/hProcess9"/>
    <dgm:cxn modelId="{FAC01D68-5F6B-4FDF-AE56-6EC700C4CDDB}" type="presParOf" srcId="{0F02A2D4-181B-4A98-9CAE-81F4E807325D}" destId="{708AF8F0-7A49-4D29-8B8B-6BD57A6602E9}"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A58C9-AC97-42DF-ABBC-9A5709556B37}">
      <dsp:nvSpPr>
        <dsp:cNvPr id="0" name=""/>
        <dsp:cNvSpPr/>
      </dsp:nvSpPr>
      <dsp:spPr>
        <a:xfrm>
          <a:off x="0" y="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1F0CA-F7A3-4D5A-977B-B8493AF0409B}">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DFEC0C-A468-4376-8D07-A0513903A34A}">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1E2F5F"/>
              </a:solidFill>
              <a:latin typeface="Arial" panose="020B0604020202020204" pitchFamily="34" charset="0"/>
              <a:cs typeface="Arial" panose="020B0604020202020204" pitchFamily="34" charset="0"/>
            </a:rPr>
            <a:t>CMS 2025 Notice of Benefit and Payment Parameters</a:t>
          </a:r>
        </a:p>
      </dsp:txBody>
      <dsp:txXfrm>
        <a:off x="1074268" y="4366"/>
        <a:ext cx="5170996" cy="930102"/>
      </dsp:txXfrm>
    </dsp:sp>
    <dsp:sp modelId="{1B664D52-9C74-426E-9664-3E1D8805F1AD}">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5CB889-E393-44BC-9F4C-7387A8D2BC87}">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D7B265-190D-4571-A9B7-FBCCFAB7FB02}">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1E2F5F"/>
              </a:solidFill>
              <a:latin typeface="Arial" panose="020B0604020202020204" pitchFamily="34" charset="0"/>
              <a:cs typeface="Arial" panose="020B0604020202020204" pitchFamily="34" charset="0"/>
            </a:rPr>
            <a:t>CMS Program Integrity Rule</a:t>
          </a:r>
        </a:p>
      </dsp:txBody>
      <dsp:txXfrm>
        <a:off x="1074268" y="1166994"/>
        <a:ext cx="5170996" cy="930102"/>
      </dsp:txXfrm>
    </dsp:sp>
    <dsp:sp modelId="{6F57A7A4-0A4F-4402-B5DB-F81294FA4772}">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FEDE36-8E8A-4CCC-B355-C7A1B604ACBB}">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C6019-6186-44A5-97A4-38832224C9F5}">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1E2F5F"/>
              </a:solidFill>
              <a:latin typeface="Arial" panose="020B0604020202020204" pitchFamily="34" charset="0"/>
              <a:cs typeface="Arial" panose="020B0604020202020204" pitchFamily="34" charset="0"/>
            </a:rPr>
            <a:t>Congressional Reconciliation Bill</a:t>
          </a:r>
        </a:p>
      </dsp:txBody>
      <dsp:txXfrm>
        <a:off x="1074268" y="2329622"/>
        <a:ext cx="5170996" cy="930102"/>
      </dsp:txXfrm>
    </dsp:sp>
    <dsp:sp modelId="{C908CB96-BC58-4659-BB0F-78797FE5FD31}">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599AD-5238-4384-909D-4B1C2CCED90A}">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1F1182-89F8-4A93-B7E3-C7FC89689AF5}">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1E2F5F"/>
              </a:solidFill>
              <a:latin typeface="Arial" panose="020B0604020202020204" pitchFamily="34" charset="0"/>
              <a:cs typeface="Arial" panose="020B0604020202020204" pitchFamily="34" charset="0"/>
            </a:rPr>
            <a:t>CBO Estimates</a:t>
          </a:r>
        </a:p>
      </dsp:txBody>
      <dsp:txXfrm>
        <a:off x="1074268" y="3492250"/>
        <a:ext cx="5170996" cy="930102"/>
      </dsp:txXfrm>
    </dsp:sp>
    <dsp:sp modelId="{77BBA241-828C-4732-BA9B-B9B1A549CA43}">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A1B7E-AD38-45D1-A0DD-E629F4C75432}">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510AEC-5531-492E-8422-3C9C0ED97C6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1E2F5F"/>
              </a:solidFill>
              <a:latin typeface="Arial" panose="020B0604020202020204" pitchFamily="34" charset="0"/>
              <a:cs typeface="Arial" panose="020B0604020202020204" pitchFamily="34" charset="0"/>
            </a:rPr>
            <a:t>CMS Guidance on Plans</a:t>
          </a:r>
        </a:p>
      </dsp:txBody>
      <dsp:txXfrm>
        <a:off x="1074268" y="4654878"/>
        <a:ext cx="5170996" cy="930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F927E-F18C-4A49-9E8E-1E540E904B99}">
      <dsp:nvSpPr>
        <dsp:cNvPr id="0" name=""/>
        <dsp:cNvSpPr/>
      </dsp:nvSpPr>
      <dsp:spPr>
        <a:xfrm>
          <a:off x="10903" y="0"/>
          <a:ext cx="5243258" cy="480274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1E2F5F"/>
              </a:solidFill>
              <a:latin typeface="Arial" panose="020B0604020202020204" pitchFamily="34" charset="0"/>
              <a:cs typeface="Arial" panose="020B0604020202020204" pitchFamily="34" charset="0"/>
            </a:rPr>
            <a:t>Brand Awareness Campaign</a:t>
          </a:r>
        </a:p>
      </dsp:txBody>
      <dsp:txXfrm>
        <a:off x="10903" y="0"/>
        <a:ext cx="5243258" cy="1440823"/>
      </dsp:txXfrm>
    </dsp:sp>
    <dsp:sp modelId="{FDB628EE-2B83-4EF3-8A9C-521F49FFC513}">
      <dsp:nvSpPr>
        <dsp:cNvPr id="0" name=""/>
        <dsp:cNvSpPr/>
      </dsp:nvSpPr>
      <dsp:spPr>
        <a:xfrm>
          <a:off x="535229" y="1440940"/>
          <a:ext cx="4194606" cy="69965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1E2F5F"/>
              </a:solidFill>
              <a:latin typeface="Arial" panose="020B0604020202020204" pitchFamily="34" charset="0"/>
              <a:cs typeface="Arial" panose="020B0604020202020204" pitchFamily="34" charset="0"/>
            </a:rPr>
            <a:t>Shift away from affordability messaging</a:t>
          </a:r>
        </a:p>
      </dsp:txBody>
      <dsp:txXfrm>
        <a:off x="555721" y="1461432"/>
        <a:ext cx="4153622" cy="658673"/>
      </dsp:txXfrm>
    </dsp:sp>
    <dsp:sp modelId="{E8DB6F8B-AAF9-4783-A364-4BBE4326A054}">
      <dsp:nvSpPr>
        <dsp:cNvPr id="0" name=""/>
        <dsp:cNvSpPr/>
      </dsp:nvSpPr>
      <dsp:spPr>
        <a:xfrm>
          <a:off x="535229" y="2248237"/>
          <a:ext cx="4194606" cy="699657"/>
        </a:xfrm>
        <a:prstGeom prst="roundRect">
          <a:avLst>
            <a:gd name="adj" fmla="val 10000"/>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1E2F5F"/>
              </a:solidFill>
              <a:latin typeface="Arial" panose="020B0604020202020204" pitchFamily="34" charset="0"/>
              <a:cs typeface="Arial" panose="020B0604020202020204" pitchFamily="34" charset="0"/>
            </a:rPr>
            <a:t>Focus on the importance of health coverage</a:t>
          </a:r>
        </a:p>
      </dsp:txBody>
      <dsp:txXfrm>
        <a:off x="555721" y="2268729"/>
        <a:ext cx="4153622" cy="658673"/>
      </dsp:txXfrm>
    </dsp:sp>
    <dsp:sp modelId="{1669147A-A310-4A50-91DB-E0BC3F9CF3A5}">
      <dsp:nvSpPr>
        <dsp:cNvPr id="0" name=""/>
        <dsp:cNvSpPr/>
      </dsp:nvSpPr>
      <dsp:spPr>
        <a:xfrm>
          <a:off x="535229" y="3055534"/>
          <a:ext cx="4194606" cy="699657"/>
        </a:xfrm>
        <a:prstGeom prst="roundRect">
          <a:avLst>
            <a:gd name="adj" fmla="val 10000"/>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1E2F5F"/>
              </a:solidFill>
              <a:latin typeface="Arial" panose="020B0604020202020204" pitchFamily="34" charset="0"/>
              <a:cs typeface="Arial" panose="020B0604020202020204" pitchFamily="34" charset="0"/>
            </a:rPr>
            <a:t>Digital media, radio, social media, search</a:t>
          </a:r>
        </a:p>
      </dsp:txBody>
      <dsp:txXfrm>
        <a:off x="555721" y="3076026"/>
        <a:ext cx="4153622" cy="658673"/>
      </dsp:txXfrm>
    </dsp:sp>
    <dsp:sp modelId="{2239CBB6-68DD-4517-A002-C484BB9F216C}">
      <dsp:nvSpPr>
        <dsp:cNvPr id="0" name=""/>
        <dsp:cNvSpPr/>
      </dsp:nvSpPr>
      <dsp:spPr>
        <a:xfrm>
          <a:off x="535229" y="3862831"/>
          <a:ext cx="4194606" cy="699657"/>
        </a:xfrm>
        <a:prstGeom prst="roundRect">
          <a:avLst>
            <a:gd name="adj" fmla="val 10000"/>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1E2F5F"/>
              </a:solidFill>
              <a:latin typeface="Arial" panose="020B0604020202020204" pitchFamily="34" charset="0"/>
              <a:cs typeface="Arial" panose="020B0604020202020204" pitchFamily="34" charset="0"/>
            </a:rPr>
            <a:t>“Life can change in an instant, be ready for anything with a Marketplace plan"</a:t>
          </a:r>
        </a:p>
      </dsp:txBody>
      <dsp:txXfrm>
        <a:off x="555721" y="3883323"/>
        <a:ext cx="4153622" cy="658673"/>
      </dsp:txXfrm>
    </dsp:sp>
    <dsp:sp modelId="{8FB01C6A-561D-4FD6-8E21-7D459427C7A6}">
      <dsp:nvSpPr>
        <dsp:cNvPr id="0" name=""/>
        <dsp:cNvSpPr/>
      </dsp:nvSpPr>
      <dsp:spPr>
        <a:xfrm>
          <a:off x="5647403" y="0"/>
          <a:ext cx="5243258" cy="480274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1E2F5F"/>
              </a:solidFill>
              <a:latin typeface="Arial" panose="020B0604020202020204" pitchFamily="34" charset="0"/>
              <a:cs typeface="Arial" panose="020B0604020202020204" pitchFamily="34" charset="0"/>
            </a:rPr>
            <a:t>Open Enrollment Campaign</a:t>
          </a:r>
        </a:p>
      </dsp:txBody>
      <dsp:txXfrm>
        <a:off x="5647403" y="0"/>
        <a:ext cx="5243258" cy="1440823"/>
      </dsp:txXfrm>
    </dsp:sp>
    <dsp:sp modelId="{A2BFF1C3-104F-4FCB-BD9D-2C394123253B}">
      <dsp:nvSpPr>
        <dsp:cNvPr id="0" name=""/>
        <dsp:cNvSpPr/>
      </dsp:nvSpPr>
      <dsp:spPr>
        <a:xfrm>
          <a:off x="6171731" y="1442072"/>
          <a:ext cx="4194606" cy="1386691"/>
        </a:xfrm>
        <a:prstGeom prst="roundRect">
          <a:avLst>
            <a:gd name="adj" fmla="val 10000"/>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t" anchorCtr="0">
          <a:noAutofit/>
        </a:bodyPr>
        <a:lstStyle/>
        <a:p>
          <a:pPr marL="171450" lvl="1" indent="0" algn="l" defTabSz="755650">
            <a:lnSpc>
              <a:spcPct val="90000"/>
            </a:lnSpc>
            <a:spcBef>
              <a:spcPct val="0"/>
            </a:spcBef>
            <a:spcAft>
              <a:spcPct val="15000"/>
            </a:spcAft>
            <a:buFontTx/>
            <a:buNone/>
          </a:pPr>
          <a:r>
            <a:rPr lang="en-US" sz="1600" kern="1200" dirty="0">
              <a:solidFill>
                <a:srgbClr val="1E2F5F"/>
              </a:solidFill>
              <a:latin typeface="Arial" panose="020B0604020202020204" pitchFamily="34" charset="0"/>
              <a:cs typeface="Arial" panose="020B0604020202020204" pitchFamily="34" charset="0"/>
            </a:rPr>
            <a:t>Focus on education:</a:t>
          </a:r>
        </a:p>
        <a:p>
          <a:pPr marL="342900" lvl="2" indent="0" algn="l" defTabSz="755650">
            <a:lnSpc>
              <a:spcPct val="90000"/>
            </a:lnSpc>
            <a:spcBef>
              <a:spcPct val="0"/>
            </a:spcBef>
            <a:spcAft>
              <a:spcPct val="15000"/>
            </a:spcAft>
            <a:buChar char="•"/>
          </a:pPr>
          <a:r>
            <a:rPr lang="en-US" sz="1600" kern="1200" dirty="0">
              <a:solidFill>
                <a:srgbClr val="1E2F5F"/>
              </a:solidFill>
              <a:latin typeface="Arial" panose="020B0604020202020204" pitchFamily="34" charset="0"/>
              <a:cs typeface="Arial" panose="020B0604020202020204" pitchFamily="34" charset="0"/>
            </a:rPr>
            <a:t>  Changes are coming</a:t>
          </a:r>
        </a:p>
        <a:p>
          <a:pPr marL="342900" lvl="2" indent="0" algn="l" defTabSz="755650">
            <a:lnSpc>
              <a:spcPct val="90000"/>
            </a:lnSpc>
            <a:spcBef>
              <a:spcPct val="0"/>
            </a:spcBef>
            <a:spcAft>
              <a:spcPct val="15000"/>
            </a:spcAft>
            <a:buChar char="•"/>
          </a:pPr>
          <a:r>
            <a:rPr lang="en-US" sz="1600" kern="1200" dirty="0">
              <a:solidFill>
                <a:srgbClr val="1E2F5F"/>
              </a:solidFill>
              <a:latin typeface="Arial" panose="020B0604020202020204" pitchFamily="34" charset="0"/>
              <a:cs typeface="Arial" panose="020B0604020202020204" pitchFamily="34" charset="0"/>
            </a:rPr>
            <a:t>  We are here to help</a:t>
          </a:r>
        </a:p>
        <a:p>
          <a:pPr marL="342900" lvl="2" indent="0" algn="l" defTabSz="755650">
            <a:lnSpc>
              <a:spcPct val="90000"/>
            </a:lnSpc>
            <a:spcBef>
              <a:spcPct val="0"/>
            </a:spcBef>
            <a:spcAft>
              <a:spcPct val="15000"/>
            </a:spcAft>
            <a:buChar char="•"/>
          </a:pPr>
          <a:r>
            <a:rPr lang="en-US" sz="1600" kern="1200" dirty="0">
              <a:solidFill>
                <a:srgbClr val="1E2F5F"/>
              </a:solidFill>
              <a:latin typeface="Arial" panose="020B0604020202020204" pitchFamily="34" charset="0"/>
              <a:cs typeface="Arial" panose="020B0604020202020204" pitchFamily="34" charset="0"/>
            </a:rPr>
            <a:t>  The open enrollment period is extended this year</a:t>
          </a:r>
        </a:p>
      </dsp:txBody>
      <dsp:txXfrm>
        <a:off x="6212346" y="1482687"/>
        <a:ext cx="4113376" cy="1305461"/>
      </dsp:txXfrm>
    </dsp:sp>
    <dsp:sp modelId="{0F61C30A-F792-43B2-A837-9A2CF930B719}">
      <dsp:nvSpPr>
        <dsp:cNvPr id="0" name=""/>
        <dsp:cNvSpPr/>
      </dsp:nvSpPr>
      <dsp:spPr>
        <a:xfrm>
          <a:off x="6209819" y="3088130"/>
          <a:ext cx="4194606" cy="1473227"/>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171450" lvl="1" indent="0" algn="l" defTabSz="755650">
            <a:lnSpc>
              <a:spcPct val="90000"/>
            </a:lnSpc>
            <a:spcBef>
              <a:spcPct val="0"/>
            </a:spcBef>
            <a:spcAft>
              <a:spcPct val="15000"/>
            </a:spcAft>
            <a:buFontTx/>
            <a:buNone/>
          </a:pPr>
          <a:r>
            <a:rPr lang="en-US" sz="1600" kern="1200" dirty="0">
              <a:solidFill>
                <a:srgbClr val="1E2F5F"/>
              </a:solidFill>
              <a:latin typeface="Arial" panose="020B0604020202020204" pitchFamily="34" charset="0"/>
              <a:cs typeface="Arial" panose="020B0604020202020204" pitchFamily="34" charset="0"/>
            </a:rPr>
            <a:t>New tactics include t</a:t>
          </a:r>
          <a:r>
            <a:rPr lang="en-US" sz="1600" kern="1200" dirty="0">
              <a:solidFill>
                <a:srgbClr val="1E2F5F"/>
              </a:solidFill>
              <a:latin typeface="Arial" panose="020B0604020202020204" pitchFamily="34" charset="0"/>
              <a:ea typeface="+mn-ea"/>
              <a:cs typeface="Arial" panose="020B0604020202020204" pitchFamily="34" charset="0"/>
            </a:rPr>
            <a:t>argeted consumer outreach, billboards, advertising on The Weather Channel app, and short-form videos.</a:t>
          </a:r>
          <a:endParaRPr lang="en-US" sz="1600" kern="1200" dirty="0">
            <a:solidFill>
              <a:srgbClr val="1E2F5F"/>
            </a:solidFill>
            <a:latin typeface="Arial" panose="020B0604020202020204" pitchFamily="34" charset="0"/>
            <a:cs typeface="Arial" panose="020B0604020202020204" pitchFamily="34" charset="0"/>
          </a:endParaRPr>
        </a:p>
      </dsp:txBody>
      <dsp:txXfrm>
        <a:off x="6252968" y="3131279"/>
        <a:ext cx="4108308" cy="1386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2B6FA-B01A-458D-B6DA-E684042A7E31}">
      <dsp:nvSpPr>
        <dsp:cNvPr id="0" name=""/>
        <dsp:cNvSpPr/>
      </dsp:nvSpPr>
      <dsp:spPr>
        <a:xfrm>
          <a:off x="822959" y="0"/>
          <a:ext cx="9326880" cy="4960937"/>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200E8-E62B-49E0-841B-F2215E401C18}">
      <dsp:nvSpPr>
        <dsp:cNvPr id="0" name=""/>
        <dsp:cNvSpPr/>
      </dsp:nvSpPr>
      <dsp:spPr>
        <a:xfrm>
          <a:off x="4822" y="1488281"/>
          <a:ext cx="2108299" cy="19843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April 30, 2025</a:t>
          </a:r>
        </a:p>
        <a:p>
          <a:pPr marL="0" lvl="0" indent="0" algn="ctr" defTabSz="666750">
            <a:lnSpc>
              <a:spcPct val="90000"/>
            </a:lnSpc>
            <a:spcBef>
              <a:spcPct val="0"/>
            </a:spcBef>
            <a:spcAft>
              <a:spcPct val="35000"/>
            </a:spcAft>
            <a:buNone/>
          </a:pPr>
          <a:r>
            <a:rPr lang="en-US" sz="1500" kern="1200" dirty="0"/>
            <a:t>All carriers submitted signed attestations of compliance with claims data reporting requirements</a:t>
          </a:r>
        </a:p>
      </dsp:txBody>
      <dsp:txXfrm>
        <a:off x="101691" y="1585150"/>
        <a:ext cx="1914561" cy="1790636"/>
      </dsp:txXfrm>
    </dsp:sp>
    <dsp:sp modelId="{EFABB48F-37C2-4256-9E2E-A9E29C32276E}">
      <dsp:nvSpPr>
        <dsp:cNvPr id="0" name=""/>
        <dsp:cNvSpPr/>
      </dsp:nvSpPr>
      <dsp:spPr>
        <a:xfrm>
          <a:off x="2218536" y="1488281"/>
          <a:ext cx="2108299" cy="19843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May 2025</a:t>
          </a:r>
          <a:br>
            <a:rPr lang="en-US" sz="1500" b="1" kern="1200" dirty="0"/>
          </a:br>
          <a:r>
            <a:rPr lang="en-US" sz="1500" kern="1200" dirty="0"/>
            <a:t>BOI received final BY2024 claims data from CMS</a:t>
          </a:r>
        </a:p>
      </dsp:txBody>
      <dsp:txXfrm>
        <a:off x="2315405" y="1585150"/>
        <a:ext cx="1914561" cy="1790636"/>
      </dsp:txXfrm>
    </dsp:sp>
    <dsp:sp modelId="{107A75D5-C37E-4BB2-B941-64F7BC4B5559}">
      <dsp:nvSpPr>
        <dsp:cNvPr id="0" name=""/>
        <dsp:cNvSpPr/>
      </dsp:nvSpPr>
      <dsp:spPr>
        <a:xfrm>
          <a:off x="4432250" y="1488281"/>
          <a:ext cx="2108299" cy="19843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June – August 2025</a:t>
          </a:r>
          <a:br>
            <a:rPr lang="en-US" sz="1500" b="1" kern="1200" dirty="0"/>
          </a:br>
          <a:r>
            <a:rPr lang="en-US" sz="1500" kern="1200" dirty="0"/>
            <a:t>BOI validated claims data and determined funding sufficiency</a:t>
          </a:r>
        </a:p>
      </dsp:txBody>
      <dsp:txXfrm>
        <a:off x="4529119" y="1585150"/>
        <a:ext cx="1914561" cy="1790636"/>
      </dsp:txXfrm>
    </dsp:sp>
    <dsp:sp modelId="{A67B4910-373C-4E1A-AB0B-53E7197E741D}">
      <dsp:nvSpPr>
        <dsp:cNvPr id="0" name=""/>
        <dsp:cNvSpPr/>
      </dsp:nvSpPr>
      <dsp:spPr>
        <a:xfrm>
          <a:off x="6645964" y="1488281"/>
          <a:ext cx="2108299" cy="19843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September 30, 2025</a:t>
          </a:r>
          <a:br>
            <a:rPr lang="en-US" sz="1500" b="1" kern="1200" dirty="0"/>
          </a:br>
          <a:r>
            <a:rPr lang="en-US" sz="1500" kern="1200" dirty="0"/>
            <a:t>Deadline to notify carriers of payment amounts</a:t>
          </a:r>
        </a:p>
      </dsp:txBody>
      <dsp:txXfrm>
        <a:off x="6742833" y="1585150"/>
        <a:ext cx="1914561" cy="1790636"/>
      </dsp:txXfrm>
    </dsp:sp>
    <dsp:sp modelId="{2EE4D4DC-82CC-4FFD-9AE0-3438D35F955B}">
      <dsp:nvSpPr>
        <dsp:cNvPr id="0" name=""/>
        <dsp:cNvSpPr/>
      </dsp:nvSpPr>
      <dsp:spPr>
        <a:xfrm>
          <a:off x="8859678" y="1488281"/>
          <a:ext cx="2108299" cy="19843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November 15, 2025</a:t>
          </a:r>
          <a:br>
            <a:rPr lang="en-US" sz="1500" b="1" kern="1200" dirty="0"/>
          </a:br>
          <a:r>
            <a:rPr lang="en-US" sz="1500" b="0" kern="1200" dirty="0"/>
            <a:t>BY</a:t>
          </a:r>
          <a:r>
            <a:rPr lang="en-US" sz="1500" kern="1200" dirty="0"/>
            <a:t>2024 CHRP payments due</a:t>
          </a:r>
        </a:p>
      </dsp:txBody>
      <dsp:txXfrm>
        <a:off x="8956547" y="1585150"/>
        <a:ext cx="1914561" cy="1790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9615-71B0-4A23-80E6-684F334202AA}">
      <dsp:nvSpPr>
        <dsp:cNvPr id="0" name=""/>
        <dsp:cNvSpPr/>
      </dsp:nvSpPr>
      <dsp:spPr>
        <a:xfrm>
          <a:off x="822959" y="0"/>
          <a:ext cx="9326880" cy="4960937"/>
        </a:xfrm>
        <a:prstGeom prst="rightArrow">
          <a:avLst/>
        </a:prstGeom>
        <a:solidFill>
          <a:srgbClr val="2C3D67"/>
        </a:solidFill>
        <a:ln>
          <a:noFill/>
        </a:ln>
        <a:effectLst/>
      </dsp:spPr>
      <dsp:style>
        <a:lnRef idx="0">
          <a:scrgbClr r="0" g="0" b="0"/>
        </a:lnRef>
        <a:fillRef idx="1">
          <a:scrgbClr r="0" g="0" b="0"/>
        </a:fillRef>
        <a:effectRef idx="0">
          <a:scrgbClr r="0" g="0" b="0"/>
        </a:effectRef>
        <a:fontRef idx="minor"/>
      </dsp:style>
    </dsp:sp>
    <dsp:sp modelId="{7F58B593-78F4-41C4-A3B4-8FA19AD0DCF8}">
      <dsp:nvSpPr>
        <dsp:cNvPr id="0" name=""/>
        <dsp:cNvSpPr/>
      </dsp:nvSpPr>
      <dsp:spPr>
        <a:xfrm>
          <a:off x="3080" y="1488281"/>
          <a:ext cx="1166663" cy="19843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January – March 2025</a:t>
          </a:r>
          <a:br>
            <a:rPr lang="en-US" sz="1300" b="1" kern="1200" dirty="0"/>
          </a:br>
          <a:br>
            <a:rPr lang="en-US" sz="1300" kern="1200" dirty="0"/>
          </a:br>
          <a:r>
            <a:rPr lang="en-US" sz="1300" kern="1200" dirty="0"/>
            <a:t>Carriers developed individual market offerings and rates</a:t>
          </a:r>
        </a:p>
      </dsp:txBody>
      <dsp:txXfrm>
        <a:off x="60032" y="1545233"/>
        <a:ext cx="1052759" cy="1870470"/>
      </dsp:txXfrm>
    </dsp:sp>
    <dsp:sp modelId="{A0F90929-1FAF-4090-963C-5238ABC21D69}">
      <dsp:nvSpPr>
        <dsp:cNvPr id="0" name=""/>
        <dsp:cNvSpPr/>
      </dsp:nvSpPr>
      <dsp:spPr>
        <a:xfrm>
          <a:off x="1228077" y="1488281"/>
          <a:ext cx="1166663" cy="1984374"/>
        </a:xfrm>
        <a:prstGeom prst="roundRect">
          <a:avLst/>
        </a:prstGeom>
        <a:solidFill>
          <a:schemeClr val="accent5">
            <a:hueOff val="751338"/>
            <a:satOff val="-3297"/>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April 10, 2025</a:t>
          </a:r>
        </a:p>
        <a:p>
          <a:pPr marL="0" lvl="0" indent="0" algn="ctr" defTabSz="577850">
            <a:lnSpc>
              <a:spcPct val="90000"/>
            </a:lnSpc>
            <a:spcBef>
              <a:spcPct val="0"/>
            </a:spcBef>
            <a:spcAft>
              <a:spcPct val="35000"/>
            </a:spcAft>
            <a:buNone/>
          </a:pPr>
          <a:r>
            <a:rPr lang="en-US" sz="1300" kern="1200" dirty="0"/>
            <a:t>BOI contract actuary provided program cost estimates for selected scenarios</a:t>
          </a:r>
        </a:p>
      </dsp:txBody>
      <dsp:txXfrm>
        <a:off x="1285029" y="1545233"/>
        <a:ext cx="1052759" cy="1870470"/>
      </dsp:txXfrm>
    </dsp:sp>
    <dsp:sp modelId="{7B394E28-C931-461D-9917-FF3460F6E4B6}">
      <dsp:nvSpPr>
        <dsp:cNvPr id="0" name=""/>
        <dsp:cNvSpPr/>
      </dsp:nvSpPr>
      <dsp:spPr>
        <a:xfrm>
          <a:off x="2453074" y="1488281"/>
          <a:ext cx="1166663" cy="1984374"/>
        </a:xfrm>
        <a:prstGeom prst="roundRect">
          <a:avLst/>
        </a:prstGeom>
        <a:solidFill>
          <a:schemeClr val="accent5">
            <a:hueOff val="1502676"/>
            <a:satOff val="-659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May 1, 2025</a:t>
          </a:r>
          <a:br>
            <a:rPr lang="en-US" sz="1300" b="1" kern="1200" dirty="0"/>
          </a:br>
          <a:br>
            <a:rPr lang="en-US" sz="1300" kern="1200" dirty="0"/>
          </a:br>
          <a:r>
            <a:rPr lang="en-US" sz="1300" kern="1200" dirty="0"/>
            <a:t>SCC set payment parameters</a:t>
          </a:r>
        </a:p>
      </dsp:txBody>
      <dsp:txXfrm>
        <a:off x="2510026" y="1545233"/>
        <a:ext cx="1052759" cy="1870470"/>
      </dsp:txXfrm>
    </dsp:sp>
    <dsp:sp modelId="{8EACE168-EA60-4DD8-B861-77D65BBE724F}">
      <dsp:nvSpPr>
        <dsp:cNvPr id="0" name=""/>
        <dsp:cNvSpPr/>
      </dsp:nvSpPr>
      <dsp:spPr>
        <a:xfrm>
          <a:off x="3678071" y="1488281"/>
          <a:ext cx="1166663" cy="1984374"/>
        </a:xfrm>
        <a:prstGeom prst="roundRect">
          <a:avLst/>
        </a:prstGeom>
        <a:solidFill>
          <a:schemeClr val="accent5">
            <a:hueOff val="2254013"/>
            <a:satOff val="-9892"/>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Mid-May 2025</a:t>
          </a:r>
          <a:br>
            <a:rPr lang="en-US" sz="1300" b="1" kern="1200" dirty="0"/>
          </a:br>
          <a:br>
            <a:rPr lang="en-US" sz="1300" kern="1200" dirty="0"/>
          </a:br>
          <a:r>
            <a:rPr lang="en-US" sz="1300" kern="1200" dirty="0"/>
            <a:t>Carriers submitted rate filings </a:t>
          </a:r>
        </a:p>
      </dsp:txBody>
      <dsp:txXfrm>
        <a:off x="3735023" y="1545233"/>
        <a:ext cx="1052759" cy="1870470"/>
      </dsp:txXfrm>
    </dsp:sp>
    <dsp:sp modelId="{F01F3DD5-7DBB-4B6F-B256-224AA3C3E968}">
      <dsp:nvSpPr>
        <dsp:cNvPr id="0" name=""/>
        <dsp:cNvSpPr/>
      </dsp:nvSpPr>
      <dsp:spPr>
        <a:xfrm>
          <a:off x="4903068" y="1488281"/>
          <a:ext cx="1166663" cy="1984374"/>
        </a:xfrm>
        <a:prstGeom prst="roundRect">
          <a:avLst/>
        </a:prstGeom>
        <a:solidFill>
          <a:schemeClr val="accent5">
            <a:hueOff val="3005351"/>
            <a:satOff val="-13190"/>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August 2025</a:t>
          </a:r>
          <a:br>
            <a:rPr lang="en-US" sz="1300" b="1" kern="1200" dirty="0"/>
          </a:br>
          <a:br>
            <a:rPr lang="en-US" sz="1300" kern="1200" dirty="0"/>
          </a:br>
          <a:r>
            <a:rPr lang="en-US" sz="1300" kern="1200" dirty="0"/>
            <a:t>Rates published for on-exchange plans</a:t>
          </a:r>
        </a:p>
      </dsp:txBody>
      <dsp:txXfrm>
        <a:off x="4960020" y="1545233"/>
        <a:ext cx="1052759" cy="1870470"/>
      </dsp:txXfrm>
    </dsp:sp>
    <dsp:sp modelId="{DBF16E89-74C2-4E9E-A71A-548FFEF24D46}">
      <dsp:nvSpPr>
        <dsp:cNvPr id="0" name=""/>
        <dsp:cNvSpPr/>
      </dsp:nvSpPr>
      <dsp:spPr>
        <a:xfrm>
          <a:off x="6128065" y="1488281"/>
          <a:ext cx="1166663" cy="1984374"/>
        </a:xfrm>
        <a:prstGeom prst="roundRect">
          <a:avLst/>
        </a:prstGeom>
        <a:solidFill>
          <a:schemeClr val="accent5">
            <a:hueOff val="3756689"/>
            <a:satOff val="-1648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Mid-October 2025</a:t>
          </a:r>
          <a:br>
            <a:rPr lang="en-US" sz="1300" b="1" kern="1200" dirty="0"/>
          </a:br>
          <a:br>
            <a:rPr lang="en-US" sz="1300" kern="1200" dirty="0"/>
          </a:br>
          <a:r>
            <a:rPr lang="en-US" sz="1300" kern="1200" dirty="0"/>
            <a:t>CMS requires final rates for off-exchange plans</a:t>
          </a:r>
        </a:p>
      </dsp:txBody>
      <dsp:txXfrm>
        <a:off x="6185017" y="1545233"/>
        <a:ext cx="1052759" cy="1870470"/>
      </dsp:txXfrm>
    </dsp:sp>
    <dsp:sp modelId="{823D1ED5-4909-4AF3-AF15-E9B7D435C031}">
      <dsp:nvSpPr>
        <dsp:cNvPr id="0" name=""/>
        <dsp:cNvSpPr/>
      </dsp:nvSpPr>
      <dsp:spPr>
        <a:xfrm>
          <a:off x="7353061" y="1488281"/>
          <a:ext cx="1166663" cy="1984374"/>
        </a:xfrm>
        <a:prstGeom prst="roundRect">
          <a:avLst/>
        </a:prstGeom>
        <a:solidFill>
          <a:schemeClr val="accent5">
            <a:hueOff val="4508027"/>
            <a:satOff val="-19785"/>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October 18, 2025</a:t>
          </a:r>
          <a:br>
            <a:rPr lang="en-US" sz="1300" b="1" kern="1200" dirty="0"/>
          </a:br>
          <a:br>
            <a:rPr lang="en-US" sz="1300" kern="1200" dirty="0"/>
          </a:br>
          <a:r>
            <a:rPr lang="en-US" sz="1300" kern="1200" dirty="0"/>
            <a:t>Rate increase notice deadline</a:t>
          </a:r>
        </a:p>
      </dsp:txBody>
      <dsp:txXfrm>
        <a:off x="7410013" y="1545233"/>
        <a:ext cx="1052759" cy="1870470"/>
      </dsp:txXfrm>
    </dsp:sp>
    <dsp:sp modelId="{CA5F0394-1B45-4C3F-9239-025C0FFCFE01}">
      <dsp:nvSpPr>
        <dsp:cNvPr id="0" name=""/>
        <dsp:cNvSpPr/>
      </dsp:nvSpPr>
      <dsp:spPr>
        <a:xfrm>
          <a:off x="8578058" y="1488281"/>
          <a:ext cx="1166663" cy="1984374"/>
        </a:xfrm>
        <a:prstGeom prst="roundRect">
          <a:avLst/>
        </a:prstGeom>
        <a:solidFill>
          <a:schemeClr val="accent5">
            <a:hueOff val="5259365"/>
            <a:satOff val="-23082"/>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January 1 – December 31, 2026</a:t>
          </a:r>
          <a:br>
            <a:rPr lang="en-US" sz="1300" b="1" kern="1200" dirty="0"/>
          </a:br>
          <a:br>
            <a:rPr lang="en-US" sz="1300" b="1" kern="1200" dirty="0"/>
          </a:br>
          <a:r>
            <a:rPr lang="en-US" sz="1300" b="0" kern="1200" dirty="0"/>
            <a:t>B</a:t>
          </a:r>
          <a:r>
            <a:rPr lang="en-US" sz="1300" kern="1200" dirty="0"/>
            <a:t>Y2026 coverage in effect</a:t>
          </a:r>
        </a:p>
      </dsp:txBody>
      <dsp:txXfrm>
        <a:off x="8635010" y="1545233"/>
        <a:ext cx="1052759" cy="1870470"/>
      </dsp:txXfrm>
    </dsp:sp>
    <dsp:sp modelId="{708AF8F0-7A49-4D29-8B8B-6BD57A6602E9}">
      <dsp:nvSpPr>
        <dsp:cNvPr id="0" name=""/>
        <dsp:cNvSpPr/>
      </dsp:nvSpPr>
      <dsp:spPr>
        <a:xfrm>
          <a:off x="9803055" y="1488281"/>
          <a:ext cx="1166663" cy="1984374"/>
        </a:xfrm>
        <a:prstGeom prst="round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November 15, 2027</a:t>
          </a:r>
          <a:br>
            <a:rPr lang="en-US" sz="1300" b="1" kern="1200" dirty="0"/>
          </a:br>
          <a:br>
            <a:rPr lang="en-US" sz="1300" b="1" kern="1200" dirty="0"/>
          </a:br>
          <a:r>
            <a:rPr lang="en-US" sz="1300" b="0" kern="1200" dirty="0"/>
            <a:t>BY</a:t>
          </a:r>
          <a:r>
            <a:rPr lang="en-US" sz="1300" kern="1200" dirty="0"/>
            <a:t>2026 CHRP payments due</a:t>
          </a:r>
        </a:p>
      </dsp:txBody>
      <dsp:txXfrm>
        <a:off x="9860007" y="1545233"/>
        <a:ext cx="1052759" cy="18704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8452C-284B-4F53-88AC-7DA4521DF1A1}"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D06E7-5B22-4032-BB1A-7101CB4CA29C}" type="slidenum">
              <a:rPr lang="en-US" smtClean="0"/>
              <a:t>‹#›</a:t>
            </a:fld>
            <a:endParaRPr lang="en-US"/>
          </a:p>
        </p:txBody>
      </p:sp>
    </p:spTree>
    <p:extLst>
      <p:ext uri="{BB962C8B-B14F-4D97-AF65-F5344CB8AC3E}">
        <p14:creationId xmlns:p14="http://schemas.microsoft.com/office/powerpoint/2010/main" val="389733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coveredca.com/newsroom/news-releases/2023/07/20/covered-california-to-launch-state-enhanced-cost-sharing-reduction-program/" TargetMode="External"/><Relationship Id="rId3" Type="http://schemas.openxmlformats.org/officeDocument/2006/relationships/hyperlink" Target="https://shvs.org/state-health-updates-145/" TargetMode="External"/><Relationship Id="rId7" Type="http://schemas.openxmlformats.org/officeDocument/2006/relationships/hyperlink" Target="https://hbex.coveredca.com/toolkit/pdfs/CA_Premium_Subsidy_vs_CA_Premium_Credit.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budget.ca.gov/2019-20/pdf/Enacted/BudgetSummary/FullBudgetSummary.pdf" TargetMode="External"/><Relationship Id="rId5" Type="http://schemas.openxmlformats.org/officeDocument/2006/relationships/hyperlink" Target="https://www.google.com/search?q=cost-sharing+reduction&amp;rlz=1C1GCFZ_enUS1148US1148&amp;oq=premium+subsidy+vs+cost+sharing+subsidy&amp;gs_lcrp=EgZjaHJvbWUyBggAEEUYOTIHCAEQIRigATIHCAIQIRigATIHCAMQIRigATIHCAQQIRigATIHCAUQIRigATIHCAYQIRiPAtIBCDQ5MTBqMGo3qAIAsAIA&amp;sourceid=chrome&amp;ie=UTF-8&amp;mstk=AUtExfDFxVRIUF_wsbVWfCUxrjtWjyQAzhXr4i6vQMnL1sa3Vhr-IpzMFuYG1AFxwxIMLl3x8FnVpHcOyrhghk02SlqLFwz8oyaULSzyl4sqQcqEoXyduSMMYwEul6osjURGnAQ&amp;csui=3&amp;ved=2ahUKEwirtu7HyeCPAxVSrYkEHXTUJvYQgK4QegQIARAC" TargetMode="External"/><Relationship Id="rId10" Type="http://schemas.openxmlformats.org/officeDocument/2006/relationships/hyperlink" Target="https://www.coveredca.com/newsroom/news-releases/2025/08/14/covered-california-rates-and-plans-for-2026-consumer-affordability-on-the-line-with-uncertainty-surrounding-federal-premium-tax-credit-extension/" TargetMode="External"/><Relationship Id="rId4" Type="http://schemas.openxmlformats.org/officeDocument/2006/relationships/hyperlink" Target="https://www.google.com/search?q=premium+tax+credit&amp;rlz=1C1GCFZ_enUS1148US1148&amp;oq=premium+subsidy+vs+cost+sharing+subsidy&amp;gs_lcrp=EgZjaHJvbWUyBggAEEUYOTIHCAEQIRigATIHCAIQIRigATIHCAMQIRigATIHCAQQIRigATIHCAUQIRigATIHCAYQIRiPAtIBCDQ5MTBqMGo3qAIAsAIA&amp;sourceid=chrome&amp;ie=UTF-8&amp;mstk=AUtExfDFxVRIUF_wsbVWfCUxrjtWjyQAzhXr4i6vQMnL1sa3Vhr-IpzMFuYG1AFxwxIMLl3x8FnVpHcOyrhghk02SlqLFwz8oyaULSzyl4sqQcqEoXyduSMMYwEul6osjURGnAQ&amp;csui=3&amp;ved=2ahUKEwirtu7HyeCPAxVSrYkEHXTUJvYQgK4QegQIARAB" TargetMode="External"/><Relationship Id="rId9" Type="http://schemas.openxmlformats.org/officeDocument/2006/relationships/hyperlink" Target="https://leginfo.legislature.ca.gov/faces/billTextClient.xhtml?bill_id=201920200SB7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lorado.public.law/statutes/crs_10-16-1205"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leg.colorado.gov/bills/hb25b-1006" TargetMode="External"/><Relationship Id="rId4" Type="http://schemas.openxmlformats.org/officeDocument/2006/relationships/hyperlink" Target="https://leg.colorado.gov/bills/sb20-215"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mgaleg.maryland.gov/2025RS/fnotes/bil_0002/hb1082.pdf" TargetMode="External"/><Relationship Id="rId3" Type="http://schemas.openxmlformats.org/officeDocument/2006/relationships/hyperlink" Target="https://mgaleg.maryland.gov/mgawebsite/Legislation/Details/hb0780?ys=2021RS" TargetMode="External"/><Relationship Id="rId7" Type="http://schemas.openxmlformats.org/officeDocument/2006/relationships/hyperlink" Target="https://mgaleg.maryland.gov/mgawebsite/Legislation/Details/HB0297?ys=2025R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marylandhbe.com/wp-content/uploads/2024/12/Report-on-the-Young-Adult-Subsidy-Program.pdf" TargetMode="External"/><Relationship Id="rId5" Type="http://schemas.openxmlformats.org/officeDocument/2006/relationships/hyperlink" Target="https://mgaleg.maryland.gov/2023RS/fnotes/bil_0001/sb0601.pdf" TargetMode="External"/><Relationship Id="rId4" Type="http://schemas.openxmlformats.org/officeDocument/2006/relationships/hyperlink" Target="https://web.archive.org/web/20231209212540/https:/www.marylandhealthconnection.gov/young-adult-subsidy-program-expands-age-rang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mlegis.gov/Legislation/Legislation?Chamber=S&amp;LegType=B&amp;LegNo=317&amp;year=21"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a.storyblok.com/f/132761/x/4261617cc5/2025-health-insurance-marketplace-affordability-program-policy-and-procedures-manual_240426.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ms.gov/marketplace/states/section-1332-state-innovation-waiver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info.nystateofhealth.ny.gov/1332#:~:text=Section%201332%20State%20Innovation%20Waivers%EE%80%80%20allow" TargetMode="External"/><Relationship Id="rId5" Type="http://schemas.openxmlformats.org/officeDocument/2006/relationships/hyperlink" Target="https://info.nystateofhealth.ny.gov/sites/default/files/NYS%201332%20Waiver%20Amendment%20Letter%20of%20Intent%20%204.26.2024.pdf" TargetMode="External"/><Relationship Id="rId4" Type="http://schemas.openxmlformats.org/officeDocument/2006/relationships/hyperlink" Target="https://www.cms.gov/files/document/new-york-section-1332-waiver-fact-sheet.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pp.leg.wa.gov/billsummary?BillNumber=5377&amp;Year=2021&amp;Initiative=false#documentSec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wahbexchange.org/content/dam/materials/communications/committees-and-workgroups/cc-stakeholder/2025/PY2026DraftCascadeCareSavingsMaximumPerMemberPerMonthPublicCommentSlides.pdf" TargetMode="External"/><Relationship Id="rId5" Type="http://schemas.openxmlformats.org/officeDocument/2006/relationships/hyperlink" Target="https://www.wahbexchange.org/about-the-exchange/initiatives/cascade-care/cascade-care-savings/#accordion-e3f127241c-item-e31e5735e8" TargetMode="External"/><Relationship Id="rId4" Type="http://schemas.openxmlformats.org/officeDocument/2006/relationships/hyperlink" Target="https://app.leg.wa.gov/RCW/default.aspx?cite=43.71.1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D06E7-5B22-4032-BB1A-7101CB4CA29C}" type="slidenum">
              <a:rPr lang="en-US" smtClean="0"/>
              <a:t>4</a:t>
            </a:fld>
            <a:endParaRPr lang="en-US"/>
          </a:p>
        </p:txBody>
      </p:sp>
    </p:spTree>
    <p:extLst>
      <p:ext uri="{BB962C8B-B14F-4D97-AF65-F5344CB8AC3E}">
        <p14:creationId xmlns:p14="http://schemas.microsoft.com/office/powerpoint/2010/main" val="372193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54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9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23A9-FB70-DFA6-DCCE-186A7006A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E0020-3FD7-5963-A330-B99F429F5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954AA-E1AD-1364-35A0-3B387DB22284}"/>
              </a:ext>
            </a:extLst>
          </p:cNvPr>
          <p:cNvSpPr>
            <a:spLocks noGrp="1"/>
          </p:cNvSpPr>
          <p:nvPr>
            <p:ph type="body" idx="1"/>
          </p:nvPr>
        </p:nvSpPr>
        <p:spPr/>
        <p:txBody>
          <a:bodyPr/>
          <a:lstStyle/>
          <a:p>
            <a:pPr marL="171450" indent="-171450">
              <a:buFont typeface="Arial"/>
              <a:buChar char="•"/>
            </a:pPr>
            <a:r>
              <a:rPr lang="en-US">
                <a:solidFill>
                  <a:srgbClr val="2B2B2B"/>
                </a:solidFill>
              </a:rPr>
              <a:t> Health Care Affordability Reserve Fund</a:t>
            </a:r>
          </a:p>
          <a:p>
            <a:pPr marL="171450" indent="-171450">
              <a:buFont typeface="Arial"/>
              <a:buChar char="•"/>
            </a:pPr>
            <a:r>
              <a:rPr lang="en-US">
                <a:solidFill>
                  <a:srgbClr val="2B2B2B"/>
                </a:solidFill>
                <a:hlinkClick r:id="rId3"/>
              </a:rPr>
              <a:t>https://shvs.org/state-health-updates-145/</a:t>
            </a:r>
            <a:r>
              <a:rPr lang="en-US">
                <a:solidFill>
                  <a:srgbClr val="2B2B2B"/>
                </a:solidFill>
              </a:rPr>
              <a:t> </a:t>
            </a:r>
          </a:p>
          <a:p>
            <a:pPr marL="171450" indent="-171450">
              <a:buFont typeface="Arial"/>
              <a:buChar char="•"/>
            </a:pPr>
            <a:endParaRPr lang="en-US">
              <a:solidFill>
                <a:srgbClr val="2B2B2B"/>
              </a:solidFill>
              <a:ea typeface="Calibri"/>
              <a:cs typeface="Calibri"/>
            </a:endParaRPr>
          </a:p>
          <a:p>
            <a:pPr marL="171450" indent="-171450">
              <a:buFont typeface="Arial"/>
              <a:buChar char="•"/>
            </a:pPr>
            <a:r>
              <a:rPr lang="en-US">
                <a:solidFill>
                  <a:srgbClr val="2B2B2B"/>
                </a:solidFill>
              </a:rPr>
              <a:t>A </a:t>
            </a:r>
            <a:r>
              <a:rPr lang="en-US" b="1">
                <a:solidFill>
                  <a:srgbClr val="001D35"/>
                </a:solidFill>
              </a:rPr>
              <a:t>premium subsidy</a:t>
            </a:r>
            <a:r>
              <a:rPr lang="en-US">
                <a:solidFill>
                  <a:srgbClr val="001D35"/>
                </a:solidFill>
              </a:rPr>
              <a:t> (or </a:t>
            </a:r>
            <a:r>
              <a:rPr lang="en-US" u="sng">
                <a:solidFill>
                  <a:srgbClr val="2B2B2B"/>
                </a:solidFill>
                <a:hlinkClick r:id="rId4"/>
              </a:rPr>
              <a:t>premium tax credit</a:t>
            </a:r>
            <a:r>
              <a:rPr lang="en-US">
                <a:solidFill>
                  <a:srgbClr val="001D35"/>
                </a:solidFill>
              </a:rPr>
              <a:t>) lowers your monthly health insurance bill, while a </a:t>
            </a:r>
            <a:r>
              <a:rPr lang="en-US" b="1">
                <a:solidFill>
                  <a:srgbClr val="001D35"/>
                </a:solidFill>
              </a:rPr>
              <a:t>cost-sharing subsidy</a:t>
            </a:r>
            <a:r>
              <a:rPr lang="en-US">
                <a:solidFill>
                  <a:srgbClr val="001D35"/>
                </a:solidFill>
              </a:rPr>
              <a:t> (or </a:t>
            </a:r>
            <a:r>
              <a:rPr lang="en-US" u="sng">
                <a:solidFill>
                  <a:srgbClr val="2B2B2B"/>
                </a:solidFill>
                <a:hlinkClick r:id="rId5"/>
              </a:rPr>
              <a:t>cost-sharing reduction</a:t>
            </a:r>
            <a:r>
              <a:rPr lang="en-US">
                <a:solidFill>
                  <a:srgbClr val="001D35"/>
                </a:solidFill>
              </a:rPr>
              <a:t>) lowers the out-of-pocket costs you pay when you get healthcare services like doctor visits or hospital stays. </a:t>
            </a:r>
            <a:endParaRPr lang="en-US">
              <a:solidFill>
                <a:srgbClr val="2B2B2B"/>
              </a:solidFill>
              <a:ea typeface="Calibri" panose="020F0502020204030204"/>
              <a:cs typeface="Calibri" panose="020F0502020204030204"/>
            </a:endParaRPr>
          </a:p>
          <a:p>
            <a:pPr marL="171450" indent="-171450">
              <a:buFont typeface="Arial"/>
              <a:buChar char="•"/>
            </a:pPr>
            <a:endParaRPr lang="en-US">
              <a:solidFill>
                <a:srgbClr val="2B2B2B"/>
              </a:solidFill>
            </a:endParaRPr>
          </a:p>
          <a:p>
            <a:pPr marL="285750" indent="-285750">
              <a:buFont typeface="Arial,Sans-Serif"/>
              <a:buChar char="•"/>
            </a:pPr>
            <a:r>
              <a:rPr lang="en-US">
                <a:solidFill>
                  <a:srgbClr val="231F20"/>
                </a:solidFill>
              </a:rPr>
              <a:t>California originally began its subsidy program in 2020, appropriating funding to provide subsidies to consumers making up to 600% FPL. </a:t>
            </a:r>
          </a:p>
          <a:p>
            <a:pPr lvl="1" indent="-285750">
              <a:buFont typeface="Courier New,monospace"/>
              <a:buChar char="o"/>
            </a:pPr>
            <a:r>
              <a:rPr lang="en-US">
                <a:solidFill>
                  <a:srgbClr val="231F20"/>
                </a:solidFill>
              </a:rPr>
              <a:t>The </a:t>
            </a:r>
            <a:r>
              <a:rPr lang="en-US">
                <a:solidFill>
                  <a:srgbClr val="231F20"/>
                </a:solidFill>
                <a:hlinkClick r:id="rId6"/>
              </a:rPr>
              <a:t>2019-2020 Budget</a:t>
            </a:r>
            <a:r>
              <a:rPr lang="en-US">
                <a:solidFill>
                  <a:srgbClr val="231F20"/>
                </a:solidFill>
              </a:rPr>
              <a:t> included $428.6 million General Fund in 2019-20, $479.8 million in 2020-21, and $547.2 million in 2021-22 to provide subsidies to qualified individuals between 200 and 600 percent of the federal poverty level and individuals at or below 138 percent of the federal poverty level. </a:t>
            </a:r>
          </a:p>
          <a:p>
            <a:pPr lvl="1" indent="-285750">
              <a:buFont typeface="Courier New,monospace"/>
              <a:buChar char="o"/>
            </a:pPr>
            <a:r>
              <a:rPr lang="en-US">
                <a:solidFill>
                  <a:srgbClr val="231F20"/>
                </a:solidFill>
              </a:rPr>
              <a:t>The Budget also included statutory changes to allow Covered California to implement the program, which was scheduled to sunset January 1, 2023. </a:t>
            </a:r>
            <a:endParaRPr lang="en-US">
              <a:solidFill>
                <a:srgbClr val="231F20"/>
              </a:solidFill>
              <a:ea typeface="Calibri"/>
              <a:cs typeface="Calibri"/>
            </a:endParaRPr>
          </a:p>
          <a:p>
            <a:pPr lvl="1" indent="-285750">
              <a:buFont typeface="Courier New,monospace"/>
              <a:buChar char="o"/>
            </a:pPr>
            <a:r>
              <a:rPr lang="en-US">
                <a:solidFill>
                  <a:srgbClr val="231F20"/>
                </a:solidFill>
              </a:rPr>
              <a:t>The Budget included statutory changes to implement a state individual mandate that requires individuals to obtain comprehensive health care coverage or pay a penalty, based on the original provisions of the Affordable Care Act. These penalty revenues were used to support increased subsidies on the exchange. </a:t>
            </a:r>
            <a:endParaRPr lang="en-US">
              <a:solidFill>
                <a:srgbClr val="231F20"/>
              </a:solidFill>
              <a:ea typeface="Calibri"/>
              <a:cs typeface="Calibri"/>
            </a:endParaRPr>
          </a:p>
          <a:p>
            <a:pPr marL="285750" indent="-285750">
              <a:buFont typeface="Arial,Sans-Serif"/>
              <a:buChar char="•"/>
            </a:pPr>
            <a:r>
              <a:rPr lang="en-US">
                <a:solidFill>
                  <a:srgbClr val="231F20"/>
                </a:solidFill>
              </a:rPr>
              <a:t>However, the passage of enhanced premium tax credits as part of the American Rescue Plan made this program obsolete and </a:t>
            </a:r>
            <a:r>
              <a:rPr lang="en-US">
                <a:solidFill>
                  <a:srgbClr val="231F20"/>
                </a:solidFill>
                <a:hlinkClick r:id="rId7"/>
              </a:rPr>
              <a:t>it was discontinued in 2022</a:t>
            </a:r>
            <a:r>
              <a:rPr lang="en-US">
                <a:solidFill>
                  <a:srgbClr val="231F20"/>
                </a:solidFill>
              </a:rPr>
              <a:t>.</a:t>
            </a:r>
          </a:p>
          <a:p>
            <a:pPr marL="285750" indent="-285750">
              <a:buFont typeface="Arial,Sans-Serif"/>
              <a:buChar char="•"/>
            </a:pPr>
            <a:r>
              <a:rPr lang="en-US">
                <a:solidFill>
                  <a:srgbClr val="231F20"/>
                </a:solidFill>
              </a:rPr>
              <a:t>California implemented a new state-funded enhanced cost-sharing reduction (CSR) program in 2024 after the </a:t>
            </a:r>
            <a:r>
              <a:rPr lang="en-US">
                <a:solidFill>
                  <a:srgbClr val="231F20"/>
                </a:solidFill>
                <a:hlinkClick r:id="rId8"/>
              </a:rPr>
              <a:t>legislature passed $82.5 million</a:t>
            </a:r>
            <a:r>
              <a:rPr lang="en-US">
                <a:solidFill>
                  <a:srgbClr val="231F20"/>
                </a:solidFill>
              </a:rPr>
              <a:t> in funding.</a:t>
            </a:r>
          </a:p>
          <a:p>
            <a:pPr marL="742950" lvl="1" indent="-285750">
              <a:buFont typeface="Courier New,monospace"/>
              <a:buChar char="o"/>
            </a:pPr>
            <a:r>
              <a:rPr lang="en-US">
                <a:solidFill>
                  <a:srgbClr val="231F20"/>
                </a:solidFill>
              </a:rPr>
              <a:t>This program is funded through revenue from penalties for California's individual health insurance mandate, which passed as part of </a:t>
            </a:r>
            <a:r>
              <a:rPr lang="en-US">
                <a:solidFill>
                  <a:srgbClr val="231F20"/>
                </a:solidFill>
                <a:hlinkClick r:id="rId9"/>
              </a:rPr>
              <a:t>S.B. 78</a:t>
            </a:r>
            <a:r>
              <a:rPr lang="en-US">
                <a:solidFill>
                  <a:srgbClr val="231F20"/>
                </a:solidFill>
              </a:rPr>
              <a:t> in 2019.</a:t>
            </a:r>
          </a:p>
          <a:p>
            <a:pPr marL="285750" indent="-285750">
              <a:buFont typeface="Arial,Sans-Serif"/>
              <a:buChar char="•"/>
            </a:pPr>
            <a:r>
              <a:rPr lang="en-US">
                <a:solidFill>
                  <a:srgbClr val="231F20"/>
                </a:solidFill>
              </a:rPr>
              <a:t>The program eliminates deductibles in all three Silver CSR plans for individuals at or below 250% FPL. </a:t>
            </a:r>
          </a:p>
          <a:p>
            <a:pPr marL="285750" indent="-285750">
              <a:buFont typeface="Arial,Sans-Serif"/>
              <a:buChar char="•"/>
            </a:pPr>
            <a:r>
              <a:rPr lang="en-US">
                <a:solidFill>
                  <a:srgbClr val="231F20"/>
                </a:solidFill>
              </a:rPr>
              <a:t>In 2025, the California legislature appropriated an additional $165 million to expand eligibility for the program, allowing those with incomes above 200% FPL to enroll in an Enhanced Silver 73 plan with no deductibles and reduced out-of-pocket costs.</a:t>
            </a:r>
          </a:p>
          <a:p>
            <a:pPr marL="285750" indent="-285750">
              <a:buFont typeface="Arial,Sans-Serif"/>
              <a:buChar char="•"/>
            </a:pPr>
            <a:r>
              <a:rPr lang="en-US">
                <a:solidFill>
                  <a:srgbClr val="231F20"/>
                </a:solidFill>
              </a:rPr>
              <a:t>Should Congress extend the enhanced premium tax credits, California's program </a:t>
            </a:r>
            <a:r>
              <a:rPr lang="en-US">
                <a:solidFill>
                  <a:srgbClr val="231F20"/>
                </a:solidFill>
                <a:hlinkClick r:id="rId10"/>
              </a:rPr>
              <a:t>will maintain the current</a:t>
            </a:r>
            <a:r>
              <a:rPr lang="en-US">
                <a:solidFill>
                  <a:srgbClr val="231F20"/>
                </a:solidFill>
              </a:rPr>
              <a:t> levels of benefits.</a:t>
            </a:r>
          </a:p>
          <a:p>
            <a:pPr marL="285750" indent="-285750">
              <a:buFont typeface="Arial,Sans-Serif"/>
              <a:buChar char="•"/>
            </a:pPr>
            <a:r>
              <a:rPr lang="en-US">
                <a:solidFill>
                  <a:srgbClr val="231F20"/>
                </a:solidFill>
              </a:rPr>
              <a:t>If the tax credits are not extended, California has allocated $190 million for 2026 for subsidies for individuals earning up to 150% FPL. The program would also provide some additional assistance for those earning up to 165% FPL.</a:t>
            </a:r>
          </a:p>
          <a:p>
            <a:pPr marL="742950" lvl="1" indent="-285750">
              <a:buFont typeface="Courier New,monospace"/>
              <a:buChar char="o"/>
            </a:pPr>
            <a:endParaRPr lang="en-US">
              <a:solidFill>
                <a:srgbClr val="231F20"/>
              </a:solidFill>
            </a:endParaRPr>
          </a:p>
          <a:p>
            <a:pPr marL="171450" indent="-171450">
              <a:buFont typeface="Arial"/>
              <a:buChar char="•"/>
            </a:pPr>
            <a:endParaRPr lang="en-US">
              <a:solidFill>
                <a:srgbClr val="2B2B2B"/>
              </a:solidFill>
              <a:ea typeface="Calibri"/>
              <a:cs typeface="Calibri"/>
            </a:endParaRPr>
          </a:p>
        </p:txBody>
      </p:sp>
      <p:sp>
        <p:nvSpPr>
          <p:cNvPr id="4" name="Slide Number Placeholder 3">
            <a:extLst>
              <a:ext uri="{FF2B5EF4-FFF2-40B4-BE49-F238E27FC236}">
                <a16:creationId xmlns:a16="http://schemas.microsoft.com/office/drawing/2014/main" id="{835CAEA1-7C4C-7517-BC4A-DDDB90AF7D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32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262222"/>
                </a:solidFill>
                <a:hlinkClick r:id="rId3"/>
              </a:rPr>
              <a:t>C.R.S. 10-16-1205 – Health insurance affordability fee</a:t>
            </a:r>
            <a:r>
              <a:rPr lang="en-US">
                <a:solidFill>
                  <a:srgbClr val="262222"/>
                </a:solidFill>
              </a:rPr>
              <a:t> </a:t>
            </a:r>
          </a:p>
          <a:p>
            <a:pPr marL="171450" indent="-171450">
              <a:buFont typeface="Arial"/>
              <a:buChar char="•"/>
            </a:pPr>
            <a:endParaRPr lang="en-US">
              <a:solidFill>
                <a:srgbClr val="262222"/>
              </a:solidFill>
              <a:ea typeface="Calibri"/>
              <a:cs typeface="Calibri"/>
            </a:endParaRPr>
          </a:p>
          <a:p>
            <a:pPr marL="285750" indent="-285750">
              <a:buFont typeface="Arial,Sans-Serif"/>
              <a:buChar char="•"/>
            </a:pPr>
            <a:r>
              <a:rPr lang="en-US">
                <a:solidFill>
                  <a:srgbClr val="231F20"/>
                </a:solidFill>
              </a:rPr>
              <a:t>Colorado </a:t>
            </a:r>
            <a:r>
              <a:rPr lang="en-US">
                <a:solidFill>
                  <a:srgbClr val="231F20"/>
                </a:solidFill>
                <a:hlinkClick r:id="rId4"/>
              </a:rPr>
              <a:t>enacted legislation in 2020</a:t>
            </a:r>
            <a:r>
              <a:rPr lang="en-US">
                <a:solidFill>
                  <a:srgbClr val="231F20"/>
                </a:solidFill>
              </a:rPr>
              <a:t> creating the Health Insurance Affordability Enterprise to provide premium and cost-sharing subsidies through an assessment fee on health insurers. </a:t>
            </a:r>
          </a:p>
          <a:p>
            <a:pPr marL="742950" lvl="1" indent="-285750">
              <a:buFont typeface="Courier New,monospace"/>
              <a:buChar char="o"/>
            </a:pPr>
            <a:r>
              <a:rPr lang="en-US">
                <a:solidFill>
                  <a:srgbClr val="231F20"/>
                </a:solidFill>
              </a:rPr>
              <a:t>The assessment fee was previously included in the ACA, but federal lawmakers permanently repealed it in 2019. </a:t>
            </a:r>
          </a:p>
          <a:p>
            <a:pPr marL="285750" indent="-285750">
              <a:buFont typeface="Arial,Sans-Serif"/>
              <a:buChar char="•"/>
            </a:pPr>
            <a:r>
              <a:rPr lang="en-US">
                <a:solidFill>
                  <a:srgbClr val="231F20"/>
                </a:solidFill>
              </a:rPr>
              <a:t>Colorado began providing cost-sharing subsidies for marketplace enrollees with incomes from 150-200% FPL in 2022. </a:t>
            </a:r>
          </a:p>
          <a:p>
            <a:pPr marL="285750" indent="-285750">
              <a:buFont typeface="Arial,Sans-Serif"/>
              <a:buChar char="•"/>
            </a:pPr>
            <a:r>
              <a:rPr lang="en-US">
                <a:solidFill>
                  <a:srgbClr val="231F20"/>
                </a:solidFill>
              </a:rPr>
              <a:t>The state also provided premium tax credits for enrollees with incomes up to 250% FPL who were not eligible for federal premium tax credits beginning in 2023, though this expansion has expired as of 2025.</a:t>
            </a:r>
          </a:p>
          <a:p>
            <a:pPr marL="285750" indent="-285750">
              <a:buFont typeface="Arial,Sans-Serif"/>
              <a:buChar char="•"/>
            </a:pPr>
            <a:r>
              <a:rPr lang="en-US">
                <a:solidFill>
                  <a:srgbClr val="231F20"/>
                </a:solidFill>
              </a:rPr>
              <a:t>Beginning in 2026, Colorado will transition from a cost-sharing subsidy to an extra premium subsidy. </a:t>
            </a:r>
          </a:p>
          <a:p>
            <a:pPr marL="742950" lvl="1" indent="-285750">
              <a:buFont typeface="Courier New,monospace"/>
              <a:buChar char="o"/>
            </a:pPr>
            <a:r>
              <a:rPr lang="en-US">
                <a:solidFill>
                  <a:srgbClr val="231F20"/>
                </a:solidFill>
              </a:rPr>
              <a:t>Enrollees with incomes at or below 200% FPL will be eligible to receive $50 per member per month for the first household enrollee in additional to any federal subsidies and $18 per member per month for all subsequent enrollees.</a:t>
            </a:r>
          </a:p>
          <a:p>
            <a:pPr marL="285750" indent="-285750">
              <a:buFont typeface="Arial,Sans-Serif"/>
              <a:buChar char="•"/>
            </a:pPr>
            <a:r>
              <a:rPr lang="en-US">
                <a:solidFill>
                  <a:srgbClr val="231F20"/>
                </a:solidFill>
              </a:rPr>
              <a:t>Colorado held a special legislative session in August and enacted legislation appropriating additional funding for the state's subsidy program should the enhanced premium tax credits be allowed to expire at the end of the year, funded through the sale of tax credits to insurance companies and C corporations. </a:t>
            </a:r>
          </a:p>
          <a:p>
            <a:pPr marL="285750" indent="-285750">
              <a:buFont typeface="Arial,Sans-Serif"/>
              <a:buChar char="•"/>
            </a:pPr>
            <a:r>
              <a:rPr lang="en-US">
                <a:solidFill>
                  <a:srgbClr val="231F20"/>
                </a:solidFill>
              </a:rPr>
              <a:t>The state enacted </a:t>
            </a:r>
            <a:r>
              <a:rPr lang="en-US">
                <a:solidFill>
                  <a:srgbClr val="231F20"/>
                </a:solidFill>
                <a:hlinkClick r:id="rId5"/>
              </a:rPr>
              <a:t>H.B. 6</a:t>
            </a:r>
            <a:r>
              <a:rPr lang="en-US">
                <a:solidFill>
                  <a:srgbClr val="231F20"/>
                </a:solidFill>
              </a:rPr>
              <a:t>, which appropriated:</a:t>
            </a:r>
          </a:p>
          <a:p>
            <a:pPr marL="742950" indent="-285750">
              <a:buFont typeface="Courier New,monospace"/>
              <a:buChar char="o"/>
            </a:pPr>
            <a:r>
              <a:rPr lang="en-US">
                <a:solidFill>
                  <a:srgbClr val="231F20"/>
                </a:solidFill>
              </a:rPr>
              <a:t>Up to $50 million to the reinsurance program</a:t>
            </a:r>
          </a:p>
          <a:p>
            <a:pPr marL="742950" lvl="1" indent="-285750">
              <a:buFont typeface="Courier New,monospace"/>
              <a:buChar char="o"/>
            </a:pPr>
            <a:r>
              <a:rPr lang="en-US">
                <a:solidFill>
                  <a:srgbClr val="231F20"/>
                </a:solidFill>
              </a:rPr>
              <a:t>Up to $50 million to carriers for state-based insurance subsidies</a:t>
            </a:r>
          </a:p>
          <a:p>
            <a:pPr marL="742950" lvl="1" indent="-285750">
              <a:buFont typeface="Courier New,monospace"/>
              <a:buChar char="o"/>
            </a:pPr>
            <a:r>
              <a:rPr lang="en-US">
                <a:solidFill>
                  <a:srgbClr val="231F20"/>
                </a:solidFill>
              </a:rPr>
              <a:t>Up to $5 million for other programs administered or funded by the Health Insurance Affordability Enterprise.</a:t>
            </a:r>
          </a:p>
          <a:p>
            <a:pPr marL="742950" lvl="1" indent="-285750">
              <a:buFont typeface="Courier New,monospace"/>
              <a:buChar char="o"/>
            </a:pPr>
            <a:endParaRPr lang="en-US">
              <a:solidFill>
                <a:srgbClr val="231F20"/>
              </a:solidFill>
            </a:endParaRPr>
          </a:p>
          <a:p>
            <a:pPr marL="171450" indent="-171450">
              <a:buFont typeface="Arial"/>
              <a:buChar char="•"/>
            </a:pPr>
            <a:endParaRPr lang="en-US">
              <a:solidFill>
                <a:srgbClr val="262222"/>
              </a:solidFill>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76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BF29-6B35-C866-DA76-D3455ACF5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3EF3C-4B4F-737E-F78F-3C12C1AD1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AC3C7-E651-FB47-7D20-7D46570506A0}"/>
              </a:ext>
            </a:extLst>
          </p:cNvPr>
          <p:cNvSpPr>
            <a:spLocks noGrp="1"/>
          </p:cNvSpPr>
          <p:nvPr>
            <p:ph type="body" idx="1"/>
          </p:nvPr>
        </p:nvSpPr>
        <p:spPr/>
        <p:txBody>
          <a:bodyPr/>
          <a:lstStyle/>
          <a:p>
            <a:pPr marL="285750" indent="-285750">
              <a:buFont typeface="Arial,Sans-Serif"/>
              <a:buChar char="•"/>
            </a:pPr>
            <a:r>
              <a:rPr lang="en-US">
                <a:solidFill>
                  <a:srgbClr val="231F20"/>
                </a:solidFill>
              </a:rPr>
              <a:t>Maryland's legislature </a:t>
            </a:r>
            <a:r>
              <a:rPr lang="en-US">
                <a:solidFill>
                  <a:srgbClr val="231F20"/>
                </a:solidFill>
                <a:hlinkClick r:id="rId3"/>
              </a:rPr>
              <a:t>passed legislation in 2021</a:t>
            </a:r>
            <a:r>
              <a:rPr lang="en-US">
                <a:solidFill>
                  <a:srgbClr val="231F20"/>
                </a:solidFill>
              </a:rPr>
              <a:t> creating a State-Based Young Adult Health Insurance Subsidies Pilot Program administered by the Maryland Health Benefit Exchange.</a:t>
            </a:r>
          </a:p>
          <a:p>
            <a:pPr marL="742950" lvl="1" indent="-285750">
              <a:buFont typeface="Courier New,monospace"/>
              <a:buChar char="o"/>
            </a:pPr>
            <a:r>
              <a:rPr lang="en-US">
                <a:solidFill>
                  <a:srgbClr val="231F20"/>
                </a:solidFill>
              </a:rPr>
              <a:t>The pilot program was funded through dollars from the State Reinsurance Program, plus unspent funds from prior years and a 1% state premium tax. </a:t>
            </a:r>
          </a:p>
          <a:p>
            <a:pPr marL="285750" indent="-285750">
              <a:buFont typeface="Arial,Sans-Serif"/>
              <a:buChar char="•"/>
            </a:pPr>
            <a:r>
              <a:rPr lang="en-US">
                <a:solidFill>
                  <a:srgbClr val="231F20"/>
                </a:solidFill>
              </a:rPr>
              <a:t>Young adults ages 18 to 34 with incomes between 138% and 400% FPL were originally eligible for the program before it was expanded up to </a:t>
            </a:r>
            <a:r>
              <a:rPr lang="en-US">
                <a:solidFill>
                  <a:srgbClr val="231F20"/>
                </a:solidFill>
                <a:hlinkClick r:id="rId4"/>
              </a:rPr>
              <a:t>age 37</a:t>
            </a:r>
            <a:r>
              <a:rPr lang="en-US">
                <a:solidFill>
                  <a:srgbClr val="231F20"/>
                </a:solidFill>
              </a:rPr>
              <a:t>.</a:t>
            </a:r>
          </a:p>
          <a:p>
            <a:pPr marL="285750" indent="-285750">
              <a:buFont typeface="Arial,Sans-Serif"/>
              <a:buChar char="•"/>
            </a:pPr>
            <a:r>
              <a:rPr lang="en-US">
                <a:solidFill>
                  <a:srgbClr val="231F20"/>
                </a:solidFill>
              </a:rPr>
              <a:t>The pilot was originally capped at $20 million annually and set to terminate at the end of fiscal year 2024. This was </a:t>
            </a:r>
            <a:r>
              <a:rPr lang="en-US">
                <a:solidFill>
                  <a:srgbClr val="231F20"/>
                </a:solidFill>
                <a:hlinkClick r:id="rId5"/>
              </a:rPr>
              <a:t>extended by the legislature in 2023</a:t>
            </a:r>
            <a:r>
              <a:rPr lang="en-US">
                <a:solidFill>
                  <a:srgbClr val="231F20"/>
                </a:solidFill>
              </a:rPr>
              <a:t> to expire at the end of fiscal year 2026.</a:t>
            </a:r>
          </a:p>
          <a:p>
            <a:pPr marL="285750" indent="-285750">
              <a:buFont typeface="Arial,Sans-Serif"/>
              <a:buChar char="•"/>
            </a:pPr>
            <a:r>
              <a:rPr lang="en-US">
                <a:solidFill>
                  <a:srgbClr val="231F20"/>
                </a:solidFill>
              </a:rPr>
              <a:t>Maryland Health Benefit Exchange </a:t>
            </a:r>
            <a:r>
              <a:rPr lang="en-US">
                <a:solidFill>
                  <a:srgbClr val="231F20"/>
                </a:solidFill>
                <a:hlinkClick r:id="rId6"/>
              </a:rPr>
              <a:t>issued a report in 2024</a:t>
            </a:r>
            <a:r>
              <a:rPr lang="en-US">
                <a:solidFill>
                  <a:srgbClr val="231F20"/>
                </a:solidFill>
              </a:rPr>
              <a:t> on the impact of the Young Adult Subsidies Pilot program, finding that it resulted in "increased young adult enrollment, a reduction in young adult uninsured rates, improved morbidity in the individual market, and increased federal funding for the reinsurance program."</a:t>
            </a:r>
          </a:p>
          <a:p>
            <a:pPr marL="742950" lvl="1" indent="-285750">
              <a:buFont typeface="Courier New,monospace"/>
              <a:buChar char="o"/>
            </a:pPr>
            <a:r>
              <a:rPr lang="en-US">
                <a:solidFill>
                  <a:srgbClr val="231F20"/>
                </a:solidFill>
              </a:rPr>
              <a:t>The report also found that approximately half of the total cost of the program was offset by increases in federal pass-through funding brought in by young adult enrollees.</a:t>
            </a:r>
          </a:p>
          <a:p>
            <a:pPr marL="285750" indent="-285750">
              <a:buFont typeface="Arial,Sans-Serif"/>
              <a:buChar char="•"/>
            </a:pPr>
            <a:r>
              <a:rPr lang="en-US">
                <a:solidFill>
                  <a:srgbClr val="231F20"/>
                </a:solidFill>
              </a:rPr>
              <a:t>The legislature </a:t>
            </a:r>
            <a:r>
              <a:rPr lang="en-US">
                <a:solidFill>
                  <a:srgbClr val="231F20"/>
                </a:solidFill>
                <a:hlinkClick r:id="rId7"/>
              </a:rPr>
              <a:t>passed legislation in May</a:t>
            </a:r>
            <a:r>
              <a:rPr lang="en-US">
                <a:solidFill>
                  <a:srgbClr val="231F20"/>
                </a:solidFill>
              </a:rPr>
              <a:t> making the pilot program permanent and authorizing, rather than requiring, the Maryland Health Benefit Exchange to implement it.</a:t>
            </a:r>
          </a:p>
          <a:p>
            <a:pPr marL="285750" indent="-285750">
              <a:buFont typeface="Arial,Sans-Serif"/>
              <a:buChar char="•"/>
            </a:pPr>
            <a:r>
              <a:rPr lang="en-US">
                <a:solidFill>
                  <a:srgbClr val="231F20"/>
                </a:solidFill>
              </a:rPr>
              <a:t>The legislature also passed legislation in May creating a </a:t>
            </a:r>
            <a:r>
              <a:rPr lang="en-US">
                <a:solidFill>
                  <a:srgbClr val="231F20"/>
                </a:solidFill>
                <a:hlinkClick r:id="rId8"/>
              </a:rPr>
              <a:t>State-Based Health Insurance Subsidies Program</a:t>
            </a:r>
            <a:r>
              <a:rPr lang="en-US">
                <a:solidFill>
                  <a:srgbClr val="231F20"/>
                </a:solidFill>
              </a:rPr>
              <a:t> not exclusive to young adults to mitigate an expected expiration of the enhanced premium tax credits, funded through the same mechanism as the pilot program. </a:t>
            </a:r>
          </a:p>
          <a:p>
            <a:pPr marL="742950" lvl="1" indent="-285750">
              <a:buFont typeface="Courier New,monospace"/>
              <a:buChar char="o"/>
            </a:pPr>
            <a:r>
              <a:rPr lang="en-US">
                <a:solidFill>
                  <a:srgbClr val="231F20"/>
                </a:solidFill>
              </a:rPr>
              <a:t>If the enhanced premium tax credits are extended, the bill will not go into effect. </a:t>
            </a:r>
          </a:p>
          <a:p>
            <a:pPr marL="171450" indent="-171450">
              <a:buFont typeface="Arial"/>
              <a:buChar char="•"/>
            </a:pPr>
            <a:endParaRPr lang="en-US" u="none">
              <a:solidFill>
                <a:srgbClr val="262222"/>
              </a:solidFill>
              <a:ea typeface="Calibri"/>
              <a:cs typeface="Calibri"/>
            </a:endParaRPr>
          </a:p>
        </p:txBody>
      </p:sp>
      <p:sp>
        <p:nvSpPr>
          <p:cNvPr id="4" name="Slide Number Placeholder 3">
            <a:extLst>
              <a:ext uri="{FF2B5EF4-FFF2-40B4-BE49-F238E27FC236}">
                <a16:creationId xmlns:a16="http://schemas.microsoft.com/office/drawing/2014/main" id="{09002C0C-CA77-2E8C-9089-1E1746605A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12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635A-674C-3867-E88C-80AEDE7FF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FC1F7-5EB3-5431-7012-E3D011947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5C829-137D-EB41-8442-1C94BC52DB79}"/>
              </a:ext>
            </a:extLst>
          </p:cNvPr>
          <p:cNvSpPr>
            <a:spLocks noGrp="1"/>
          </p:cNvSpPr>
          <p:nvPr>
            <p:ph type="body" idx="1"/>
          </p:nvPr>
        </p:nvSpPr>
        <p:spPr/>
        <p:txBody>
          <a:bodyPr/>
          <a:lstStyle/>
          <a:p>
            <a:pPr marL="285750" indent="-285750">
              <a:buFont typeface="Arial,Sans-Serif"/>
              <a:buChar char="•"/>
            </a:pPr>
            <a:r>
              <a:rPr lang="en-US">
                <a:solidFill>
                  <a:srgbClr val="000000"/>
                </a:solidFill>
              </a:rPr>
              <a:t>In 2021, the legislature passed </a:t>
            </a:r>
            <a:r>
              <a:rPr lang="en-US">
                <a:solidFill>
                  <a:srgbClr val="231F20"/>
                </a:solidFill>
                <a:hlinkClick r:id="rId3"/>
              </a:rPr>
              <a:t>S.B. 317</a:t>
            </a:r>
            <a:r>
              <a:rPr lang="en-US">
                <a:solidFill>
                  <a:srgbClr val="000000"/>
                </a:solidFill>
              </a:rPr>
              <a:t>, creating the Health Care Affordability Fund (HCAF) and mandating the creation of programs to lower health insurance costs.</a:t>
            </a:r>
            <a:endParaRPr lang="en-US">
              <a:solidFill>
                <a:srgbClr val="231F20"/>
              </a:solidFill>
            </a:endParaRPr>
          </a:p>
          <a:p>
            <a:pPr marL="742950" lvl="1" indent="-285750">
              <a:buFont typeface="Courier New,monospace"/>
              <a:buChar char="o"/>
            </a:pPr>
            <a:r>
              <a:rPr lang="en-US">
                <a:solidFill>
                  <a:srgbClr val="000000"/>
                </a:solidFill>
              </a:rPr>
              <a:t>This was funded with revenues from an assessment fee on health insurers, which the legislation raised from 1% to 3.75%.</a:t>
            </a:r>
            <a:endParaRPr lang="en-US">
              <a:solidFill>
                <a:srgbClr val="231F20"/>
              </a:solidFill>
            </a:endParaRPr>
          </a:p>
          <a:p>
            <a:pPr marL="285750" indent="-285750">
              <a:buFont typeface="Arial,Sans-Serif"/>
              <a:buChar char="•"/>
            </a:pPr>
            <a:r>
              <a:rPr lang="en-US">
                <a:solidFill>
                  <a:srgbClr val="000000"/>
                </a:solidFill>
              </a:rPr>
              <a:t>With this funding, New Mexico began providing premium and cost-sharing subsidies through its Marketplace Affordability Program in 2023. </a:t>
            </a:r>
            <a:endParaRPr lang="en-US">
              <a:solidFill>
                <a:srgbClr val="231F20"/>
              </a:solidFill>
            </a:endParaRPr>
          </a:p>
          <a:p>
            <a:pPr marL="285750" indent="-285750">
              <a:buFont typeface="Arial,Sans-Serif"/>
              <a:buChar char="•"/>
            </a:pPr>
            <a:r>
              <a:rPr lang="en-US">
                <a:solidFill>
                  <a:srgbClr val="000000"/>
                </a:solidFill>
              </a:rPr>
              <a:t>Plans with cost-sharing reductions are known as 'turquoise' plans on New Mexico's health insurance marketplace.</a:t>
            </a:r>
            <a:endParaRPr lang="en-US">
              <a:solidFill>
                <a:srgbClr val="231F20"/>
              </a:solidFill>
            </a:endParaRPr>
          </a:p>
          <a:p>
            <a:pPr marL="285750" indent="-285750">
              <a:buFont typeface="Arial,Sans-Serif"/>
              <a:buChar char="•"/>
            </a:pPr>
            <a:r>
              <a:rPr lang="en-US">
                <a:solidFill>
                  <a:srgbClr val="000000"/>
                </a:solidFill>
              </a:rPr>
              <a:t>In 2025, the state </a:t>
            </a:r>
            <a:r>
              <a:rPr lang="en-US">
                <a:solidFill>
                  <a:srgbClr val="231F20"/>
                </a:solidFill>
                <a:hlinkClick r:id="rId4"/>
              </a:rPr>
              <a:t>expanded eligibility</a:t>
            </a:r>
            <a:r>
              <a:rPr lang="en-US" u="sng">
                <a:solidFill>
                  <a:srgbClr val="20588C"/>
                </a:solidFill>
              </a:rPr>
              <a:t> </a:t>
            </a:r>
            <a:r>
              <a:rPr lang="en-US">
                <a:solidFill>
                  <a:srgbClr val="000000"/>
                </a:solidFill>
              </a:rPr>
              <a:t>for the subsidy program, allowing individuals with incomes up to 400% FPL to purchase Turquoise 3 plans. </a:t>
            </a:r>
            <a:endParaRPr lang="en-US">
              <a:solidFill>
                <a:srgbClr val="231F20"/>
              </a:solidFill>
            </a:endParaRPr>
          </a:p>
          <a:p>
            <a:pPr marL="285750" indent="-285750">
              <a:buFont typeface="Arial,Sans-Serif"/>
              <a:buChar char="•"/>
            </a:pPr>
            <a:r>
              <a:rPr lang="en-US">
                <a:solidFill>
                  <a:srgbClr val="000000"/>
                </a:solidFill>
              </a:rPr>
              <a:t>New Mexico also offers an additional premium assistance program for Native Americans with incomes up to 300% FPL, who are given access to a $0 option for each insurer in their rating area.</a:t>
            </a:r>
            <a:endParaRPr lang="en-US">
              <a:solidFill>
                <a:srgbClr val="231F20"/>
              </a:solidFill>
            </a:endParaRPr>
          </a:p>
          <a:p>
            <a:pPr marL="742950" lvl="1" indent="-285750">
              <a:buFont typeface="Courier New,monospace"/>
              <a:buChar char="o"/>
            </a:pPr>
            <a:endParaRPr lang="en-US">
              <a:solidFill>
                <a:srgbClr val="231F20"/>
              </a:solidFill>
            </a:endParaRPr>
          </a:p>
          <a:p>
            <a:pPr marL="171450" indent="-171450">
              <a:buFont typeface="Arial"/>
              <a:buChar char="•"/>
            </a:pPr>
            <a:endParaRPr lang="en-US" u="none">
              <a:solidFill>
                <a:srgbClr val="262222"/>
              </a:solidFill>
              <a:ea typeface="Calibri"/>
              <a:cs typeface="Calibri"/>
            </a:endParaRPr>
          </a:p>
        </p:txBody>
      </p:sp>
      <p:sp>
        <p:nvSpPr>
          <p:cNvPr id="4" name="Slide Number Placeholder 3">
            <a:extLst>
              <a:ext uri="{FF2B5EF4-FFF2-40B4-BE49-F238E27FC236}">
                <a16:creationId xmlns:a16="http://schemas.microsoft.com/office/drawing/2014/main" id="{1FA55704-EE58-8A7F-3814-08D08C7EED4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960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255B-3B58-B76E-67CE-5348F390A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AA72D-0297-C349-1EAF-501C81C3E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2B86E-C108-87DE-17DB-FB5028977BD1}"/>
              </a:ext>
            </a:extLst>
          </p:cNvPr>
          <p:cNvSpPr>
            <a:spLocks noGrp="1"/>
          </p:cNvSpPr>
          <p:nvPr>
            <p:ph type="body" idx="1"/>
          </p:nvPr>
        </p:nvSpPr>
        <p:spPr/>
        <p:txBody>
          <a:bodyPr/>
          <a:lstStyle/>
          <a:p>
            <a:pPr marL="285750" indent="-285750">
              <a:buFont typeface="Arial,Sans-Serif"/>
              <a:buChar char="•"/>
            </a:pPr>
            <a:r>
              <a:rPr lang="en-US">
                <a:solidFill>
                  <a:srgbClr val="231F20"/>
                </a:solidFill>
              </a:rPr>
              <a:t>New York received approval for its </a:t>
            </a:r>
            <a:r>
              <a:rPr lang="en-US">
                <a:solidFill>
                  <a:srgbClr val="231F20"/>
                </a:solidFill>
                <a:hlinkClick r:id="rId3"/>
              </a:rPr>
              <a:t>Section 1332 Waiver</a:t>
            </a:r>
            <a:r>
              <a:rPr lang="en-US">
                <a:solidFill>
                  <a:srgbClr val="231F20"/>
                </a:solidFill>
              </a:rPr>
              <a:t> under the Affordable Care Act in September 2024. It was set to be active January 1, 2025 through December 31, 2028.</a:t>
            </a:r>
          </a:p>
          <a:p>
            <a:pPr marL="742950" lvl="1" indent="-285750">
              <a:buFont typeface="Courier New,monospace"/>
              <a:buChar char="o"/>
            </a:pPr>
            <a:r>
              <a:rPr lang="en-US">
                <a:solidFill>
                  <a:srgbClr val="231F20"/>
                </a:solidFill>
              </a:rPr>
              <a:t>The waiver expanded eligibility for the Essential Plan (EP), similar to the state's Basic Health Program (BHP), for individuals with incomes up to 250% FPL. </a:t>
            </a:r>
          </a:p>
          <a:p>
            <a:pPr marL="285750" indent="-285750">
              <a:buFont typeface="Arial,Sans-Serif"/>
              <a:buChar char="•"/>
            </a:pPr>
            <a:r>
              <a:rPr lang="en-US">
                <a:solidFill>
                  <a:srgbClr val="231F20"/>
                </a:solidFill>
              </a:rPr>
              <a:t>As a result, the state received federal </a:t>
            </a:r>
            <a:r>
              <a:rPr lang="en-US">
                <a:solidFill>
                  <a:srgbClr val="231F20"/>
                </a:solidFill>
                <a:hlinkClick r:id="rId4"/>
              </a:rPr>
              <a:t>pass-through funding</a:t>
            </a:r>
            <a:r>
              <a:rPr lang="en-US">
                <a:solidFill>
                  <a:srgbClr val="231F20"/>
                </a:solidFill>
              </a:rPr>
              <a:t> due to the "elimination of spending on premium tax credits in the individual market for certain individuals with estimated household incomes 200 to 250% of FPL and based on the elimination of federal spending on BHP payments to the extent the associated savings correspond to premium tax credits for individuals who would have otherwise enrolled in qualified health plans (QHP)."</a:t>
            </a:r>
          </a:p>
          <a:p>
            <a:pPr marL="285750" indent="-285750">
              <a:buFont typeface="Arial,Sans-Serif"/>
              <a:buChar char="•"/>
            </a:pPr>
            <a:r>
              <a:rPr lang="en-US">
                <a:solidFill>
                  <a:srgbClr val="231F20"/>
                </a:solidFill>
              </a:rPr>
              <a:t>Utilizing the federal pass-through funding, the state </a:t>
            </a:r>
            <a:r>
              <a:rPr lang="en-US">
                <a:solidFill>
                  <a:srgbClr val="231F20"/>
                </a:solidFill>
                <a:hlinkClick r:id="rId5"/>
              </a:rPr>
              <a:t>provided cost-sharing subsidies</a:t>
            </a:r>
            <a:r>
              <a:rPr lang="en-US">
                <a:solidFill>
                  <a:srgbClr val="231F20"/>
                </a:solidFill>
              </a:rPr>
              <a:t> for Marketplace enrollees with diabetes, enrollees who were pregnant or up to 12-months postpartum and individuals and families with incomes up to 400% FPL.</a:t>
            </a:r>
          </a:p>
          <a:p>
            <a:pPr marL="285750" indent="-285750">
              <a:buFont typeface="Arial,Sans-Serif"/>
              <a:buChar char="•"/>
            </a:pPr>
            <a:r>
              <a:rPr lang="en-US">
                <a:solidFill>
                  <a:srgbClr val="231F20"/>
                </a:solidFill>
              </a:rPr>
              <a:t>However, due to changes in H.R. 1 that modify premium tax credit eligibility, New York expects to receive substantially less federal funding and on September 10 </a:t>
            </a:r>
            <a:r>
              <a:rPr lang="en-US">
                <a:solidFill>
                  <a:srgbClr val="231F20"/>
                </a:solidFill>
                <a:hlinkClick r:id="rId6"/>
              </a:rPr>
              <a:t>requested to terminate its waiver</a:t>
            </a:r>
            <a:r>
              <a:rPr lang="en-US">
                <a:solidFill>
                  <a:srgbClr val="231F20"/>
                </a:solidFill>
              </a:rPr>
              <a:t> as currently approved. It also requested to reactivate its currently suspended Basic Health Program.</a:t>
            </a:r>
          </a:p>
          <a:p>
            <a:pPr marL="285750" indent="-285750">
              <a:buFont typeface="Arial,Sans-Serif"/>
              <a:buChar char="•"/>
            </a:pPr>
            <a:endParaRPr lang="en-US">
              <a:solidFill>
                <a:srgbClr val="231F20"/>
              </a:solidFill>
            </a:endParaRPr>
          </a:p>
          <a:p>
            <a:pPr marL="742950" lvl="1" indent="-285750">
              <a:buFont typeface="Courier New,monospace"/>
              <a:buChar char="o"/>
            </a:pPr>
            <a:endParaRPr lang="en-US">
              <a:solidFill>
                <a:srgbClr val="231F20"/>
              </a:solidFill>
            </a:endParaRPr>
          </a:p>
          <a:p>
            <a:pPr marL="171450" indent="-171450">
              <a:buFont typeface="Arial"/>
              <a:buChar char="•"/>
            </a:pPr>
            <a:endParaRPr lang="en-US" u="none">
              <a:solidFill>
                <a:srgbClr val="262222"/>
              </a:solidFill>
              <a:ea typeface="Calibri"/>
              <a:cs typeface="Calibri"/>
            </a:endParaRPr>
          </a:p>
        </p:txBody>
      </p:sp>
      <p:sp>
        <p:nvSpPr>
          <p:cNvPr id="4" name="Slide Number Placeholder 3">
            <a:extLst>
              <a:ext uri="{FF2B5EF4-FFF2-40B4-BE49-F238E27FC236}">
                <a16:creationId xmlns:a16="http://schemas.microsoft.com/office/drawing/2014/main" id="{EC61A90F-8DB7-49F0-8504-2E5E238C35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84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ED02-7965-D8E0-E1D9-399257218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9B4C3-601E-9FBA-BAED-0DC60C2A0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4CD7A-5662-4D54-E675-AC44F0A3DCB4}"/>
              </a:ext>
            </a:extLst>
          </p:cNvPr>
          <p:cNvSpPr>
            <a:spLocks noGrp="1"/>
          </p:cNvSpPr>
          <p:nvPr>
            <p:ph type="body" idx="1"/>
          </p:nvPr>
        </p:nvSpPr>
        <p:spPr/>
        <p:txBody>
          <a:bodyPr/>
          <a:lstStyle/>
          <a:p>
            <a:pPr marL="285750" indent="-285750">
              <a:buFont typeface="Arial,Sans-Serif"/>
              <a:buChar char="•"/>
            </a:pPr>
            <a:r>
              <a:rPr lang="en-US">
                <a:solidFill>
                  <a:srgbClr val="000000"/>
                </a:solidFill>
              </a:rPr>
              <a:t>Washington </a:t>
            </a:r>
            <a:r>
              <a:rPr lang="en-US">
                <a:solidFill>
                  <a:srgbClr val="231F20"/>
                </a:solidFill>
                <a:hlinkClick r:id="rId3"/>
              </a:rPr>
              <a:t>enacted legislation</a:t>
            </a:r>
            <a:r>
              <a:rPr lang="en-US">
                <a:solidFill>
                  <a:srgbClr val="000000"/>
                </a:solidFill>
              </a:rPr>
              <a:t> in 2021 requiring the Washington Health Benefit Exchange to create a premium assistance and cost-sharing reduction program.</a:t>
            </a:r>
            <a:endParaRPr lang="en-US">
              <a:solidFill>
                <a:srgbClr val="231F20"/>
              </a:solidFill>
            </a:endParaRPr>
          </a:p>
          <a:p>
            <a:pPr marL="742950" lvl="1" indent="-285750">
              <a:buFont typeface="Courier New,monospace"/>
              <a:buChar char="o"/>
            </a:pPr>
            <a:r>
              <a:rPr lang="en-US">
                <a:solidFill>
                  <a:srgbClr val="000000"/>
                </a:solidFill>
              </a:rPr>
              <a:t>The program, known as Cascade Care Savings, is currently funded through an appropriation out of the state's general revenue fund of $110 million for plan years 2024 and 2025 from the </a:t>
            </a:r>
            <a:r>
              <a:rPr lang="en-US">
                <a:solidFill>
                  <a:srgbClr val="231F20"/>
                </a:solidFill>
                <a:hlinkClick r:id="rId4"/>
              </a:rPr>
              <a:t>State Health Care Affordability Account</a:t>
            </a:r>
            <a:r>
              <a:rPr lang="en-US">
                <a:solidFill>
                  <a:srgbClr val="000000"/>
                </a:solidFill>
              </a:rPr>
              <a:t>.</a:t>
            </a:r>
            <a:endParaRPr lang="en-US">
              <a:solidFill>
                <a:srgbClr val="231F20"/>
              </a:solidFill>
            </a:endParaRPr>
          </a:p>
          <a:p>
            <a:pPr marL="285750" indent="-285750">
              <a:buFont typeface="Arial,Sans-Serif"/>
              <a:buChar char="•"/>
            </a:pPr>
            <a:r>
              <a:rPr lang="en-US">
                <a:solidFill>
                  <a:srgbClr val="000000"/>
                </a:solidFill>
              </a:rPr>
              <a:t>The state began providing premium and cost-sharing subsidies in 2023 for individuals with incomes up to 250% FPL if they enroll in a silver or gold Cascade Care plan.</a:t>
            </a:r>
            <a:endParaRPr lang="en-US">
              <a:solidFill>
                <a:srgbClr val="231F20"/>
              </a:solidFill>
            </a:endParaRPr>
          </a:p>
          <a:p>
            <a:pPr marL="285750" indent="-285750">
              <a:buFont typeface="Arial,Sans-Serif"/>
              <a:buChar char="•"/>
            </a:pPr>
            <a:r>
              <a:rPr lang="en-US">
                <a:solidFill>
                  <a:srgbClr val="000000"/>
                </a:solidFill>
              </a:rPr>
              <a:t>In 2025, eligible customers receive a maximum monthly premium subsidy of $155 per member per month for customers eligible for federal tax credits and $250 per member per month for customers ineligible for federal tax credits.</a:t>
            </a:r>
            <a:endParaRPr lang="en-US">
              <a:solidFill>
                <a:srgbClr val="231F20"/>
              </a:solidFill>
            </a:endParaRPr>
          </a:p>
          <a:p>
            <a:pPr marL="285750" indent="-285750">
              <a:buFont typeface="Arial,Sans-Serif"/>
              <a:buChar char="•"/>
            </a:pPr>
            <a:r>
              <a:rPr lang="en-US">
                <a:solidFill>
                  <a:srgbClr val="000000"/>
                </a:solidFill>
              </a:rPr>
              <a:t>Due to funding shortfalls, customers enrolling after December 18, 2024 </a:t>
            </a:r>
            <a:r>
              <a:rPr lang="en-US">
                <a:solidFill>
                  <a:srgbClr val="20588C"/>
                </a:solidFill>
                <a:hlinkClick r:id="rId5">
                  <a:extLst>
                    <a:ext uri="{A12FA001-AC4F-418D-AE19-62706E023703}">
                      <ahyp:hlinkClr xmlns:ahyp="http://schemas.microsoft.com/office/drawing/2018/hyperlinkcolor" val="tx"/>
                    </a:ext>
                  </a:extLst>
                </a:hlinkClick>
              </a:rPr>
              <a:t>were no longer able to apply for</a:t>
            </a:r>
            <a:r>
              <a:rPr lang="en-US">
                <a:solidFill>
                  <a:srgbClr val="000000"/>
                </a:solidFill>
              </a:rPr>
              <a:t> Cascade Care Savings for plan year 2025.</a:t>
            </a:r>
            <a:endParaRPr lang="en-US">
              <a:solidFill>
                <a:srgbClr val="231F20"/>
              </a:solidFill>
            </a:endParaRPr>
          </a:p>
          <a:p>
            <a:pPr marL="285750" indent="-285750">
              <a:buFont typeface="Arial,Sans-Serif"/>
              <a:buChar char="•"/>
            </a:pPr>
            <a:r>
              <a:rPr lang="en-US">
                <a:solidFill>
                  <a:srgbClr val="000000"/>
                </a:solidFill>
              </a:rPr>
              <a:t>The Washington Health Benefit Exchange has estimated that maintaining the same subsidy levels in 2026 will cost roughly $70 million more than its budget. </a:t>
            </a:r>
            <a:endParaRPr lang="en-US">
              <a:solidFill>
                <a:srgbClr val="231F20"/>
              </a:solidFill>
            </a:endParaRPr>
          </a:p>
          <a:p>
            <a:pPr marL="742950" lvl="1" indent="-285750">
              <a:buFont typeface="Courier New,monospace"/>
              <a:buChar char="o"/>
            </a:pPr>
            <a:r>
              <a:rPr lang="en-US">
                <a:solidFill>
                  <a:srgbClr val="000000"/>
                </a:solidFill>
              </a:rPr>
              <a:t>The state is considering a variety of approaches in the face of expiring enhanced premium tax credits, including </a:t>
            </a:r>
            <a:r>
              <a:rPr lang="en-US">
                <a:solidFill>
                  <a:srgbClr val="231F20"/>
                </a:solidFill>
                <a:hlinkClick r:id="rId6"/>
              </a:rPr>
              <a:t>lowering subsidies for customers eligible</a:t>
            </a:r>
            <a:r>
              <a:rPr lang="en-US">
                <a:solidFill>
                  <a:srgbClr val="000000"/>
                </a:solidFill>
              </a:rPr>
              <a:t> for federal advance premium tax credits.</a:t>
            </a:r>
            <a:endParaRPr lang="en-US">
              <a:solidFill>
                <a:srgbClr val="231F20"/>
              </a:solidFill>
            </a:endParaRPr>
          </a:p>
          <a:p>
            <a:pPr marL="742950" lvl="1" indent="-285750">
              <a:buFont typeface="Courier New,monospace"/>
              <a:buChar char="o"/>
            </a:pPr>
            <a:endParaRPr lang="en-US">
              <a:solidFill>
                <a:srgbClr val="231F20"/>
              </a:solidFill>
            </a:endParaRPr>
          </a:p>
          <a:p>
            <a:pPr marL="171450" indent="-171450">
              <a:buFont typeface="Arial"/>
              <a:buChar char="•"/>
            </a:pPr>
            <a:endParaRPr lang="en-US" u="none">
              <a:solidFill>
                <a:srgbClr val="262222"/>
              </a:solidFill>
              <a:ea typeface="Calibri"/>
              <a:cs typeface="Calibri"/>
            </a:endParaRPr>
          </a:p>
        </p:txBody>
      </p:sp>
      <p:sp>
        <p:nvSpPr>
          <p:cNvPr id="4" name="Slide Number Placeholder 3">
            <a:extLst>
              <a:ext uri="{FF2B5EF4-FFF2-40B4-BE49-F238E27FC236}">
                <a16:creationId xmlns:a16="http://schemas.microsoft.com/office/drawing/2014/main" id="{0499BAAD-0588-080F-E763-2F9E7F7A45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60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a:solidFill>
                <a:srgbClr val="EEF0FF"/>
              </a:solidFill>
              <a:effectLst/>
              <a:latin typeface="Google Sans"/>
            </a:endParaRPr>
          </a:p>
        </p:txBody>
      </p:sp>
      <p:sp>
        <p:nvSpPr>
          <p:cNvPr id="4" name="Slide Number Placeholder 3"/>
          <p:cNvSpPr>
            <a:spLocks noGrp="1"/>
          </p:cNvSpPr>
          <p:nvPr>
            <p:ph type="sldNum" sz="quarter" idx="5"/>
          </p:nvPr>
        </p:nvSpPr>
        <p:spPr/>
        <p:txBody>
          <a:bodyPr/>
          <a:lstStyle/>
          <a:p>
            <a:fld id="{D4D97C16-17DD-4706-9930-44CB6FCFA603}" type="slidenum">
              <a:rPr lang="en-US" smtClean="0"/>
              <a:t>7</a:t>
            </a:fld>
            <a:endParaRPr lang="en-US"/>
          </a:p>
        </p:txBody>
      </p:sp>
    </p:spTree>
    <p:extLst>
      <p:ext uri="{BB962C8B-B14F-4D97-AF65-F5344CB8AC3E}">
        <p14:creationId xmlns:p14="http://schemas.microsoft.com/office/powerpoint/2010/main" val="145192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a:lnSpc>
                <a:spcPct val="107000"/>
              </a:lnSpc>
            </a:pPr>
            <a:endParaRPr lang="en-US" kern="100">
              <a:latin typeface="Aptos" panose="020B0004020202020204" pitchFamily="34" charset="0"/>
              <a:ea typeface="Aptos" panose="020B0004020202020204" pitchFamily="34" charset="0"/>
              <a:cs typeface="Arial" panose="020B0604020202020204" pitchFamily="34" charset="0"/>
            </a:endParaRPr>
          </a:p>
          <a:p>
            <a:pPr>
              <a:lnSpc>
                <a:spcPct val="107000"/>
              </a:lnSpc>
            </a:pPr>
            <a:endParaRPr lang="en-US" kern="100">
              <a:latin typeface="Aptos" panose="020B0004020202020204" pitchFamily="34" charset="0"/>
              <a:ea typeface="Aptos" panose="020B0004020202020204" pitchFamily="34" charset="0"/>
              <a:cs typeface="Arial" panose="020B0604020202020204" pitchFamily="34" charset="0"/>
            </a:endParaRPr>
          </a:p>
          <a:p>
            <a:pPr defTabSz="933237">
              <a:defRPr/>
            </a:pPr>
            <a:endParaRPr lang="en-US" kern="100">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C3181A5-0142-4C6C-9EAE-570FE5D11D54}" type="slidenum">
              <a:rPr lang="en-US" smtClean="0"/>
              <a:t>9</a:t>
            </a:fld>
            <a:endParaRPr lang="en-US"/>
          </a:p>
        </p:txBody>
      </p:sp>
    </p:spTree>
    <p:extLst>
      <p:ext uri="{BB962C8B-B14F-4D97-AF65-F5344CB8AC3E}">
        <p14:creationId xmlns:p14="http://schemas.microsoft.com/office/powerpoint/2010/main" val="392038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D6D2265C-43B1-CC46-90BD-E079FEACE628}" type="slidenum">
              <a:rPr lang="en-US">
                <a:solidFill>
                  <a:prstClr val="black"/>
                </a:solidFill>
                <a:latin typeface="Calibri" panose="020F0502020204030204"/>
              </a:rPr>
              <a:pPr defTabSz="93323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91467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301CD-29D4-E944-A7CD-DE2C6D34D90A}" type="slidenum">
              <a:rPr lang="en-US" smtClean="0"/>
              <a:t>13</a:t>
            </a:fld>
            <a:endParaRPr lang="en-US"/>
          </a:p>
        </p:txBody>
      </p:sp>
    </p:spTree>
    <p:extLst>
      <p:ext uri="{BB962C8B-B14F-4D97-AF65-F5344CB8AC3E}">
        <p14:creationId xmlns:p14="http://schemas.microsoft.com/office/powerpoint/2010/main" val="127170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lvl="1"/>
            <a:endParaRPr lang="en-US"/>
          </a:p>
        </p:txBody>
      </p:sp>
      <p:sp>
        <p:nvSpPr>
          <p:cNvPr id="4" name="Slide Number Placeholder 3"/>
          <p:cNvSpPr>
            <a:spLocks noGrp="1"/>
          </p:cNvSpPr>
          <p:nvPr>
            <p:ph type="sldNum" sz="quarter" idx="5"/>
          </p:nvPr>
        </p:nvSpPr>
        <p:spPr/>
        <p:txBody>
          <a:bodyPr/>
          <a:lstStyle/>
          <a:p>
            <a:fld id="{48229C01-1C3E-47FA-BFF8-49633ACDC042}" type="slidenum">
              <a:rPr lang="en-US" smtClean="0"/>
              <a:t>16</a:t>
            </a:fld>
            <a:endParaRPr lang="en-US"/>
          </a:p>
        </p:txBody>
      </p:sp>
    </p:spTree>
    <p:extLst>
      <p:ext uri="{BB962C8B-B14F-4D97-AF65-F5344CB8AC3E}">
        <p14:creationId xmlns:p14="http://schemas.microsoft.com/office/powerpoint/2010/main" val="218414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301CD-29D4-E944-A7CD-DE2C6D34D90A}" type="slidenum">
              <a:rPr lang="en-US" smtClean="0"/>
              <a:t>19</a:t>
            </a:fld>
            <a:endParaRPr lang="en-US"/>
          </a:p>
        </p:txBody>
      </p:sp>
    </p:spTree>
    <p:extLst>
      <p:ext uri="{BB962C8B-B14F-4D97-AF65-F5344CB8AC3E}">
        <p14:creationId xmlns:p14="http://schemas.microsoft.com/office/powerpoint/2010/main" val="310771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3E4026-F0F2-4C09-B7CF-8EFA2CD85CC6}" type="slidenum">
              <a:rPr kumimoji="0" 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0646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3E4026-F0F2-4C09-B7CF-8EFA2CD85CC6}" type="slidenum">
              <a:rPr kumimoji="0" 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9981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5" Type="http://schemas.openxmlformats.org/officeDocument/2006/relationships/image" Target="../media/image14.jpeg"/><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3.xml"/><Relationship Id="rId5" Type="http://schemas.openxmlformats.org/officeDocument/2006/relationships/image" Target="../media/image13.jpeg"/><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1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1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A54F59EE-02F8-6E93-3074-48F4427437C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33F9F4A5-9C9A-7B75-A426-AE3FB292F478}"/>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A015A5E-C879-D436-0B98-9277581255DF}"/>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369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A54F59EE-02F8-6E93-3074-48F4427437C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9" name="Rectangle 8">
            <a:extLst>
              <a:ext uri="{FF2B5EF4-FFF2-40B4-BE49-F238E27FC236}">
                <a16:creationId xmlns:a16="http://schemas.microsoft.com/office/drawing/2014/main" id="{7FDC14CA-9027-5F3B-9BE7-7A92E96E4A51}"/>
              </a:ext>
            </a:extLst>
          </p:cNvPr>
          <p:cNvSpPr/>
          <p:nvPr userDrawn="1"/>
        </p:nvSpPr>
        <p:spPr>
          <a:xfrm>
            <a:off x="-54665" y="-143459"/>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A40B7E72-98B5-9150-3023-25042EC81BA9}"/>
              </a:ext>
            </a:extLst>
          </p:cNvPr>
          <p:cNvPicPr>
            <a:picLocks noChangeAspect="1"/>
          </p:cNvPicPr>
          <p:nvPr userDrawn="1"/>
        </p:nvPicPr>
        <p:blipFill>
          <a:blip r:embed="rId2"/>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B3DA7453-400D-AC23-5F93-3C214785F7E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5935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9511748" y="6490518"/>
            <a:ext cx="2209146"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4EF8D85-4D73-5E55-0344-342464079903}"/>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72291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437528" y="3230290"/>
            <a:ext cx="7866781" cy="3179738"/>
          </a:xfrm>
        </p:spPr>
        <p:txBody>
          <a:bodyPr anchor="b">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7" name="Footer Placeholder 4">
            <a:extLst>
              <a:ext uri="{FF2B5EF4-FFF2-40B4-BE49-F238E27FC236}">
                <a16:creationId xmlns:a16="http://schemas.microsoft.com/office/drawing/2014/main" id="{52439FE4-C4D3-93BA-14C9-347A72474D33}"/>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Slide Number Placeholder 5">
            <a:extLst>
              <a:ext uri="{FF2B5EF4-FFF2-40B4-BE49-F238E27FC236}">
                <a16:creationId xmlns:a16="http://schemas.microsoft.com/office/drawing/2014/main" id="{B83D57BB-A9CD-F644-71E1-64450E84EB3B}"/>
              </a:ext>
            </a:extLst>
          </p:cNvPr>
          <p:cNvSpPr>
            <a:spLocks noGrp="1"/>
          </p:cNvSpPr>
          <p:nvPr>
            <p:ph type="sldNum" sz="quarter" idx="4"/>
          </p:nvPr>
        </p:nvSpPr>
        <p:spPr>
          <a:xfrm>
            <a:off x="9423104" y="6492875"/>
            <a:ext cx="2743200" cy="365125"/>
          </a:xfrm>
          <a:prstGeom prst="rect">
            <a:avLst/>
          </a:prstGeom>
        </p:spPr>
        <p:txBody>
          <a:bodyPr vert="horz" lIns="91440" tIns="45720" rIns="91440" bIns="45720" rtlCol="0" anchor="ctr"/>
          <a:lstStyle>
            <a:lvl1pPr algn="r">
              <a:defRPr sz="1200" b="1">
                <a:solidFill>
                  <a:srgbClr val="1E2F5F"/>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635EC9CD-D0E9-E0A1-50E4-C04763950A4E}"/>
              </a:ext>
            </a:extLst>
          </p:cNvPr>
          <p:cNvPicPr>
            <a:picLocks noChangeAspect="1"/>
          </p:cNvPicPr>
          <p:nvPr userDrawn="1"/>
        </p:nvPicPr>
        <p:blipFill>
          <a:blip r:embed="rId3"/>
          <a:stretch>
            <a:fillRect/>
          </a:stretch>
        </p:blipFill>
        <p:spPr>
          <a:xfrm>
            <a:off x="9877926" y="5721584"/>
            <a:ext cx="1833556" cy="688444"/>
          </a:xfrm>
          <a:prstGeom prst="rect">
            <a:avLst/>
          </a:prstGeom>
        </p:spPr>
      </p:pic>
    </p:spTree>
    <p:extLst>
      <p:ext uri="{BB962C8B-B14F-4D97-AF65-F5344CB8AC3E}">
        <p14:creationId xmlns:p14="http://schemas.microsoft.com/office/powerpoint/2010/main" val="302398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pic>
        <p:nvPicPr>
          <p:cNvPr id="2" name="Picture 1" descr="Text&#10;&#10;Description automatically generated with medium confidence">
            <a:extLst>
              <a:ext uri="{FF2B5EF4-FFF2-40B4-BE49-F238E27FC236}">
                <a16:creationId xmlns:a16="http://schemas.microsoft.com/office/drawing/2014/main" id="{5965866F-F965-2397-E207-E6E4A43776D5}"/>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4" name="Slide Number Placeholder 5">
            <a:extLst>
              <a:ext uri="{FF2B5EF4-FFF2-40B4-BE49-F238E27FC236}">
                <a16:creationId xmlns:a16="http://schemas.microsoft.com/office/drawing/2014/main" id="{CA69D401-D3B5-6B1E-0173-9995225708DF}"/>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
        <p:nvSpPr>
          <p:cNvPr id="5" name="Rectangle 4">
            <a:extLst>
              <a:ext uri="{FF2B5EF4-FFF2-40B4-BE49-F238E27FC236}">
                <a16:creationId xmlns:a16="http://schemas.microsoft.com/office/drawing/2014/main" id="{B553ED60-B966-B728-CC14-6C4437454A22}"/>
              </a:ext>
            </a:extLst>
          </p:cNvPr>
          <p:cNvSpPr/>
          <p:nvPr userDrawn="1"/>
        </p:nvSpPr>
        <p:spPr>
          <a:xfrm>
            <a:off x="-54665" y="-143459"/>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88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94549FB-4315-16E3-FD9B-3E6B39A75C6A}"/>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pic>
        <p:nvPicPr>
          <p:cNvPr id="5" name="Picture 4" descr="Text&#10;&#10;Description automatically generated with medium confidence">
            <a:extLst>
              <a:ext uri="{FF2B5EF4-FFF2-40B4-BE49-F238E27FC236}">
                <a16:creationId xmlns:a16="http://schemas.microsoft.com/office/drawing/2014/main" id="{A177D601-0472-1D49-4B7D-2B229DA81342}"/>
              </a:ext>
            </a:extLst>
          </p:cNvPr>
          <p:cNvPicPr>
            <a:picLocks noChangeAspect="1"/>
          </p:cNvPicPr>
          <p:nvPr userDrawn="1"/>
        </p:nvPicPr>
        <p:blipFill>
          <a:blip r:embed="rId2"/>
          <a:stretch>
            <a:fillRect/>
          </a:stretch>
        </p:blipFill>
        <p:spPr>
          <a:xfrm>
            <a:off x="10680694" y="6383966"/>
            <a:ext cx="1393650" cy="458930"/>
          </a:xfrm>
          <a:prstGeom prst="rect">
            <a:avLst/>
          </a:prstGeom>
        </p:spPr>
      </p:pic>
      <p:sp>
        <p:nvSpPr>
          <p:cNvPr id="8" name="Slide Number Placeholder 5">
            <a:extLst>
              <a:ext uri="{FF2B5EF4-FFF2-40B4-BE49-F238E27FC236}">
                <a16:creationId xmlns:a16="http://schemas.microsoft.com/office/drawing/2014/main" id="{A8476F40-9647-6D0D-9BDA-D02E6551F33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
        <p:nvSpPr>
          <p:cNvPr id="7" name="Rectangle 6">
            <a:extLst>
              <a:ext uri="{FF2B5EF4-FFF2-40B4-BE49-F238E27FC236}">
                <a16:creationId xmlns:a16="http://schemas.microsoft.com/office/drawing/2014/main" id="{F8E3FCFA-285F-D3BD-6D84-A810DB8881EC}"/>
              </a:ext>
            </a:extLst>
          </p:cNvPr>
          <p:cNvSpPr/>
          <p:nvPr userDrawn="1"/>
        </p:nvSpPr>
        <p:spPr>
          <a:xfrm>
            <a:off x="-54665" y="-143459"/>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09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9" name="Rectangle 8">
            <a:extLst>
              <a:ext uri="{FF2B5EF4-FFF2-40B4-BE49-F238E27FC236}">
                <a16:creationId xmlns:a16="http://schemas.microsoft.com/office/drawing/2014/main" id="{A0A47520-180D-7BBF-D0B3-B6279E9EECD2}"/>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C74E1A2-E71D-F3F4-D9F4-F0A6BE4863C3}"/>
              </a:ext>
            </a:extLst>
          </p:cNvPr>
          <p:cNvPicPr>
            <a:picLocks noChangeAspect="1"/>
          </p:cNvPicPr>
          <p:nvPr userDrawn="1"/>
        </p:nvPicPr>
        <p:blipFill>
          <a:blip r:embed="rId2"/>
          <a:stretch>
            <a:fillRect/>
          </a:stretch>
        </p:blipFill>
        <p:spPr>
          <a:xfrm>
            <a:off x="10680694" y="6383966"/>
            <a:ext cx="1393650" cy="458930"/>
          </a:xfrm>
          <a:prstGeom prst="rect">
            <a:avLst/>
          </a:prstGeom>
        </p:spPr>
      </p:pic>
      <p:sp>
        <p:nvSpPr>
          <p:cNvPr id="10" name="Slide Number Placeholder 5">
            <a:extLst>
              <a:ext uri="{FF2B5EF4-FFF2-40B4-BE49-F238E27FC236}">
                <a16:creationId xmlns:a16="http://schemas.microsoft.com/office/drawing/2014/main" id="{AB4872D9-1320-A247-5BB7-6E4E3644C937}"/>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88558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DBB58A3-8A88-B4AC-0F84-02547D6FDA3F}"/>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6" name="Rectangle 5">
            <a:extLst>
              <a:ext uri="{FF2B5EF4-FFF2-40B4-BE49-F238E27FC236}">
                <a16:creationId xmlns:a16="http://schemas.microsoft.com/office/drawing/2014/main" id="{879CD778-5DA9-5A13-D6E4-6A1E4B8857AD}"/>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with medium confidence">
            <a:extLst>
              <a:ext uri="{FF2B5EF4-FFF2-40B4-BE49-F238E27FC236}">
                <a16:creationId xmlns:a16="http://schemas.microsoft.com/office/drawing/2014/main" id="{FDD7D572-CA1D-8DFD-2016-497FBCA32B72}"/>
              </a:ext>
            </a:extLst>
          </p:cNvPr>
          <p:cNvPicPr>
            <a:picLocks noChangeAspect="1"/>
          </p:cNvPicPr>
          <p:nvPr userDrawn="1"/>
        </p:nvPicPr>
        <p:blipFill>
          <a:blip r:embed="rId2"/>
          <a:stretch>
            <a:fillRect/>
          </a:stretch>
        </p:blipFill>
        <p:spPr>
          <a:xfrm>
            <a:off x="10680694" y="6383966"/>
            <a:ext cx="1393650" cy="458930"/>
          </a:xfrm>
          <a:prstGeom prst="rect">
            <a:avLst/>
          </a:prstGeom>
        </p:spPr>
      </p:pic>
      <p:sp>
        <p:nvSpPr>
          <p:cNvPr id="4" name="Slide Number Placeholder 5">
            <a:extLst>
              <a:ext uri="{FF2B5EF4-FFF2-40B4-BE49-F238E27FC236}">
                <a16:creationId xmlns:a16="http://schemas.microsoft.com/office/drawing/2014/main" id="{A54A4870-66A8-46FD-1C7E-2BAFCE7117E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609003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6" name="Rectangle 5">
            <a:extLst>
              <a:ext uri="{FF2B5EF4-FFF2-40B4-BE49-F238E27FC236}">
                <a16:creationId xmlns:a16="http://schemas.microsoft.com/office/drawing/2014/main" id="{A71C691E-929F-23DE-0E8A-80782EE5894C}"/>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6E0FBB11-3BD8-C823-2D24-901EDD754198}"/>
              </a:ext>
            </a:extLst>
          </p:cNvPr>
          <p:cNvPicPr>
            <a:picLocks noChangeAspect="1"/>
          </p:cNvPicPr>
          <p:nvPr userDrawn="1"/>
        </p:nvPicPr>
        <p:blipFill>
          <a:blip r:embed="rId2"/>
          <a:stretch>
            <a:fillRect/>
          </a:stretch>
        </p:blipFill>
        <p:spPr>
          <a:xfrm>
            <a:off x="10680694" y="6383966"/>
            <a:ext cx="1393650" cy="458930"/>
          </a:xfrm>
          <a:prstGeom prst="rect">
            <a:avLst/>
          </a:prstGeom>
        </p:spPr>
      </p:pic>
      <p:sp>
        <p:nvSpPr>
          <p:cNvPr id="8" name="Slide Number Placeholder 5">
            <a:extLst>
              <a:ext uri="{FF2B5EF4-FFF2-40B4-BE49-F238E27FC236}">
                <a16:creationId xmlns:a16="http://schemas.microsoft.com/office/drawing/2014/main" id="{EC455F88-BF5C-C6AC-91B9-CACBB2120BF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15688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44076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5E6202-D74F-4B05-A0DB-63AF380B4C5B}"/>
              </a:ext>
            </a:extLst>
          </p:cNvPr>
          <p:cNvSpPr/>
          <p:nvPr userDrawn="1"/>
        </p:nvSpPr>
        <p:spPr bwMode="gray">
          <a:xfrm>
            <a:off x="0" y="-32657"/>
            <a:ext cx="12192000" cy="2286000"/>
          </a:xfrm>
          <a:prstGeom prst="rect">
            <a:avLst/>
          </a:prstGeom>
          <a:solidFill>
            <a:schemeClr val="bg1"/>
          </a:solidFill>
          <a:ln w="9525" algn="ctr">
            <a:noFill/>
            <a:miter lim="800000"/>
            <a:headEnd/>
            <a:tailEnd/>
          </a:ln>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ndParaRPr>
          </a:p>
        </p:txBody>
      </p:sp>
      <p:graphicFrame>
        <p:nvGraphicFramePr>
          <p:cNvPr id="17" name="Object 16" hidden="1"/>
          <p:cNvGraphicFramePr>
            <a:graphicFrameLocks noChangeAspect="1"/>
          </p:cNvGraphicFramePr>
          <p:nvPr userDrawn="1">
            <p:custDataLst>
              <p:tags r:id="rId1"/>
            </p:custDataLst>
            <p:extLst>
              <p:ext uri="{D42A27DB-BD31-4B8C-83A1-F6EECF244321}">
                <p14:modId xmlns:p14="http://schemas.microsoft.com/office/powerpoint/2010/main" val="343014240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4" name="Rectangle 11">
            <a:extLst>
              <a:ext uri="{FF2B5EF4-FFF2-40B4-BE49-F238E27FC236}">
                <a16:creationId xmlns:a16="http://schemas.microsoft.com/office/drawing/2014/main" id="{142839A4-8F83-4A35-86EB-1F23FF423C30}"/>
              </a:ext>
            </a:extLst>
          </p:cNvPr>
          <p:cNvSpPr>
            <a:spLocks noGrp="1" noChangeArrowheads="1"/>
          </p:cNvSpPr>
          <p:nvPr>
            <p:ph type="ctrTitle"/>
          </p:nvPr>
        </p:nvSpPr>
        <p:spPr bwMode="auto">
          <a:xfrm>
            <a:off x="595534" y="2975028"/>
            <a:ext cx="9158066" cy="1368372"/>
          </a:xfrm>
        </p:spPr>
        <p:txBody>
          <a:bodyPr tIns="91440" bIns="91440"/>
          <a:lstStyle>
            <a:lvl1pPr>
              <a:spcBef>
                <a:spcPts val="0"/>
              </a:spcBef>
              <a:defRPr sz="4000">
                <a:solidFill>
                  <a:srgbClr val="002060"/>
                </a:solidFill>
              </a:defRPr>
            </a:lvl1pPr>
          </a:lstStyle>
          <a:p>
            <a:r>
              <a:rPr lang="en-US"/>
              <a:t>Click to edit Master title style</a:t>
            </a:r>
          </a:p>
        </p:txBody>
      </p:sp>
      <p:sp>
        <p:nvSpPr>
          <p:cNvPr id="18" name="Rectangle 12">
            <a:extLst>
              <a:ext uri="{FF2B5EF4-FFF2-40B4-BE49-F238E27FC236}">
                <a16:creationId xmlns:a16="http://schemas.microsoft.com/office/drawing/2014/main" id="{4CF39A43-7027-4A34-8F86-EBCA441F2481}"/>
              </a:ext>
            </a:extLst>
          </p:cNvPr>
          <p:cNvSpPr>
            <a:spLocks noGrp="1" noChangeArrowheads="1"/>
          </p:cNvSpPr>
          <p:nvPr>
            <p:ph type="subTitle" idx="1"/>
          </p:nvPr>
        </p:nvSpPr>
        <p:spPr bwMode="auto">
          <a:xfrm>
            <a:off x="595534" y="4343400"/>
            <a:ext cx="9158066" cy="1143000"/>
          </a:xfrm>
        </p:spPr>
        <p:txBody>
          <a:bodyPr/>
          <a:lstStyle>
            <a:lvl1pPr marL="0" indent="0">
              <a:buFontTx/>
              <a:buNone/>
              <a:defRPr sz="2000">
                <a:solidFill>
                  <a:schemeClr val="accent3">
                    <a:lumMod val="75000"/>
                  </a:schemeClr>
                </a:solidFill>
              </a:defRPr>
            </a:lvl1pPr>
          </a:lstStyle>
          <a:p>
            <a:r>
              <a:rPr lang="en-US"/>
              <a:t>Click to edit Master subtitle style</a:t>
            </a:r>
          </a:p>
        </p:txBody>
      </p:sp>
      <p:sp>
        <p:nvSpPr>
          <p:cNvPr id="10" name="Rectangle 9">
            <a:extLst>
              <a:ext uri="{FF2B5EF4-FFF2-40B4-BE49-F238E27FC236}">
                <a16:creationId xmlns:a16="http://schemas.microsoft.com/office/drawing/2014/main" id="{6D8B475C-89FA-4039-A566-DAC98918AE32}"/>
              </a:ext>
            </a:extLst>
          </p:cNvPr>
          <p:cNvSpPr/>
          <p:nvPr userDrawn="1"/>
        </p:nvSpPr>
        <p:spPr bwMode="gray">
          <a:xfrm>
            <a:off x="0" y="0"/>
            <a:ext cx="12192000" cy="822960"/>
          </a:xfrm>
          <a:prstGeom prst="rect">
            <a:avLst/>
          </a:prstGeom>
          <a:solidFill>
            <a:srgbClr val="002060"/>
          </a:solidFill>
          <a:ln w="9525" algn="ctr">
            <a:noFill/>
            <a:miter lim="800000"/>
            <a:headEnd/>
            <a:tailEnd/>
          </a:ln>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3" name="Rectangle 22">
            <a:extLst>
              <a:ext uri="{FF2B5EF4-FFF2-40B4-BE49-F238E27FC236}">
                <a16:creationId xmlns:a16="http://schemas.microsoft.com/office/drawing/2014/main" id="{A9C9B973-7EBA-4CBF-8E12-8F6A2315A633}"/>
              </a:ext>
            </a:extLst>
          </p:cNvPr>
          <p:cNvSpPr/>
          <p:nvPr userDrawn="1"/>
        </p:nvSpPr>
        <p:spPr bwMode="gray">
          <a:xfrm>
            <a:off x="-9082" y="6036429"/>
            <a:ext cx="12201082" cy="822960"/>
          </a:xfrm>
          <a:prstGeom prst="rect">
            <a:avLst/>
          </a:prstGeom>
          <a:solidFill>
            <a:srgbClr val="002060"/>
          </a:solidFill>
          <a:ln w="9525" algn="ctr">
            <a:noFill/>
            <a:miter lim="800000"/>
            <a:headEnd/>
            <a:tailEnd/>
          </a:ln>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ndParaRPr>
          </a:p>
        </p:txBody>
      </p:sp>
      <p:pic>
        <p:nvPicPr>
          <p:cNvPr id="5" name="Picture 4" descr="Text&#10;&#10;AI-generated content may be incorrect.">
            <a:extLst>
              <a:ext uri="{FF2B5EF4-FFF2-40B4-BE49-F238E27FC236}">
                <a16:creationId xmlns:a16="http://schemas.microsoft.com/office/drawing/2014/main" id="{DA459546-0D66-F570-9856-0AD5910987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9228" y="896382"/>
            <a:ext cx="3971671" cy="2056443"/>
          </a:xfrm>
          <a:prstGeom prst="rect">
            <a:avLst/>
          </a:prstGeom>
        </p:spPr>
      </p:pic>
    </p:spTree>
    <p:extLst>
      <p:ext uri="{BB962C8B-B14F-4D97-AF65-F5344CB8AC3E}">
        <p14:creationId xmlns:p14="http://schemas.microsoft.com/office/powerpoint/2010/main" val="151057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435654-DBBA-FE6A-6B3A-DD4A056967E6}"/>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39610E1D-B8C3-DB95-6762-77DBCD107438}"/>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4E7EE0F2-9CD6-787B-1260-5C64C82F1747}"/>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D935B16-B7DF-94B2-056B-65C746625527}"/>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E1F9094F-4386-00B9-64E5-B1C45D7F6687}"/>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C639FA2-2545-053A-0D41-32721BC13A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98425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userDrawn="1">
            <p:custDataLst>
              <p:tags r:id="rId1"/>
            </p:custDataLst>
            <p:extLst>
              <p:ext uri="{D42A27DB-BD31-4B8C-83A1-F6EECF244321}">
                <p14:modId xmlns:p14="http://schemas.microsoft.com/office/powerpoint/2010/main" val="289228192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pic>
        <p:nvPicPr>
          <p:cNvPr id="2" name="Picture 1" descr="Logo&#10;&#10;AI-generated content may be incorrect.">
            <a:extLst>
              <a:ext uri="{FF2B5EF4-FFF2-40B4-BE49-F238E27FC236}">
                <a16:creationId xmlns:a16="http://schemas.microsoft.com/office/drawing/2014/main" id="{581F657C-D6C4-9B24-3D9D-42B96BC11A5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008" y="6053667"/>
            <a:ext cx="907183" cy="719699"/>
          </a:xfrm>
          <a:prstGeom prst="rect">
            <a:avLst/>
          </a:prstGeom>
        </p:spPr>
      </p:pic>
    </p:spTree>
    <p:extLst>
      <p:ext uri="{BB962C8B-B14F-4D97-AF65-F5344CB8AC3E}">
        <p14:creationId xmlns:p14="http://schemas.microsoft.com/office/powerpoint/2010/main" val="128256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20763616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609600" y="228600"/>
            <a:ext cx="10972800" cy="609600"/>
          </a:xfrm>
        </p:spPr>
        <p:txBody>
          <a:bodyPr/>
          <a:lstStyle>
            <a:lvl1pPr>
              <a:defRPr sz="2400">
                <a:solidFill>
                  <a:srgbClr val="002060"/>
                </a:solidFill>
              </a:defRPr>
            </a:lvl1pPr>
          </a:lstStyle>
          <a:p>
            <a:r>
              <a:rPr lang="en-US"/>
              <a:t>Click to edit Master title style</a:t>
            </a:r>
          </a:p>
        </p:txBody>
      </p:sp>
      <p:sp>
        <p:nvSpPr>
          <p:cNvPr id="3" name="Content Placeholder 2"/>
          <p:cNvSpPr>
            <a:spLocks noGrp="1"/>
          </p:cNvSpPr>
          <p:nvPr>
            <p:ph idx="1" hasCustomPrompt="1"/>
          </p:nvPr>
        </p:nvSpPr>
        <p:spPr>
          <a:xfrm>
            <a:off x="609600" y="1058862"/>
            <a:ext cx="10972800" cy="4960938"/>
          </a:xfrm>
        </p:spPr>
        <p:txBody>
          <a:bodyPr lIns="0" rIns="0"/>
          <a:lstStyle>
            <a:lvl1pPr marL="230188" indent="-230188">
              <a:lnSpc>
                <a:spcPct val="100000"/>
              </a:lnSpc>
              <a:spcBef>
                <a:spcPts val="0"/>
              </a:spcBef>
              <a:spcAft>
                <a:spcPts val="600"/>
              </a:spcAft>
              <a:defRPr sz="1800"/>
            </a:lvl1pPr>
            <a:lvl2pPr marL="457200" indent="-227013">
              <a:lnSpc>
                <a:spcPct val="100000"/>
              </a:lnSpc>
              <a:spcBef>
                <a:spcPts val="0"/>
              </a:spcBef>
              <a:spcAft>
                <a:spcPts val="600"/>
              </a:spcAft>
              <a:defRPr sz="1600"/>
            </a:lvl2pPr>
            <a:lvl3pPr marL="688975" indent="-231775">
              <a:lnSpc>
                <a:spcPct val="100000"/>
              </a:lnSpc>
              <a:spcBef>
                <a:spcPts val="0"/>
              </a:spcBef>
              <a:spcAft>
                <a:spcPts val="600"/>
              </a:spcAft>
              <a:defRPr sz="1400"/>
            </a:lvl3pPr>
            <a:lvl4pPr marL="914400" indent="-225425">
              <a:spcBef>
                <a:spcPts val="0"/>
              </a:spcBef>
              <a:spcAft>
                <a:spcPts val="600"/>
              </a:spcAft>
              <a:defRPr sz="1600"/>
            </a:lvl4pPr>
            <a:lvl5pPr marL="1144588" indent="-230188">
              <a:spcBef>
                <a:spcPts val="0"/>
              </a:spcBef>
              <a:spcAft>
                <a:spcPts val="600"/>
              </a:spcAft>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3804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755474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4129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0376867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Content Placeholder 2"/>
          <p:cNvSpPr>
            <a:spLocks noGrp="1"/>
          </p:cNvSpPr>
          <p:nvPr>
            <p:ph sz="half" idx="1" hasCustomPrompt="1"/>
          </p:nvPr>
        </p:nvSpPr>
        <p:spPr>
          <a:xfrm>
            <a:off x="618931" y="1058862"/>
            <a:ext cx="5080000" cy="5029200"/>
          </a:xfrm>
        </p:spPr>
        <p:txBody>
          <a:bodyPr tIns="0" bIns="0"/>
          <a:lstStyle>
            <a:lvl1pPr marL="230188" indent="-230188">
              <a:spcBef>
                <a:spcPts val="0"/>
              </a:spcBef>
              <a:spcAft>
                <a:spcPts val="600"/>
              </a:spcAft>
              <a:defRPr sz="2000"/>
            </a:lvl1pPr>
            <a:lvl2pPr marL="458788" indent="-228600">
              <a:spcBef>
                <a:spcPts val="0"/>
              </a:spcBef>
              <a:spcAft>
                <a:spcPts val="600"/>
              </a:spcAft>
              <a:defRPr sz="1800"/>
            </a:lvl2pPr>
            <a:lvl3pPr marL="684213" indent="-225425">
              <a:spcBef>
                <a:spcPts val="0"/>
              </a:spcBef>
              <a:spcAft>
                <a:spcPts val="600"/>
              </a:spcAft>
              <a:defRPr sz="1600"/>
            </a:lvl3pPr>
            <a:lvl4pPr marL="914400" indent="-230188">
              <a:spcBef>
                <a:spcPts val="0"/>
              </a:spcBef>
              <a:spcAft>
                <a:spcPts val="600"/>
              </a:spcAft>
              <a:defRPr sz="1400"/>
            </a:lvl4pPr>
            <a:lvl5pPr marL="1144588" indent="-230188">
              <a:spcBef>
                <a:spcPts val="0"/>
              </a:spcBef>
              <a:spcAft>
                <a:spcPts val="600"/>
              </a:spcAft>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495662" y="1058862"/>
            <a:ext cx="5080000" cy="5029200"/>
          </a:xfrm>
        </p:spPr>
        <p:txBody>
          <a:bodyPr tIns="0" bIns="0"/>
          <a:lstStyle>
            <a:lvl1pPr>
              <a:spcBef>
                <a:spcPts val="0"/>
              </a:spcBef>
              <a:spcAft>
                <a:spcPts val="600"/>
              </a:spcAft>
              <a:defRPr sz="2000"/>
            </a:lvl1pPr>
            <a:lvl2pPr marL="458788" indent="-228600">
              <a:spcBef>
                <a:spcPts val="0"/>
              </a:spcBef>
              <a:spcAft>
                <a:spcPts val="600"/>
              </a:spcAft>
              <a:defRPr sz="1800"/>
            </a:lvl2pPr>
            <a:lvl3pPr marL="684213" indent="-225425">
              <a:spcBef>
                <a:spcPts val="0"/>
              </a:spcBef>
              <a:spcAft>
                <a:spcPts val="600"/>
              </a:spcAft>
              <a:defRPr sz="1600"/>
            </a:lvl3pPr>
            <a:lvl4pPr marL="914400" indent="-230188">
              <a:spcBef>
                <a:spcPts val="0"/>
              </a:spcBef>
              <a:spcAft>
                <a:spcPts val="600"/>
              </a:spcAft>
              <a:defRPr sz="1400"/>
            </a:lvl4pPr>
            <a:lvl5pPr marL="1144588" indent="-230188">
              <a:spcBef>
                <a:spcPts val="0"/>
              </a:spcBef>
              <a:spcAft>
                <a:spcPts val="600"/>
              </a:spcAft>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4439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Box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8150486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Content Placeholder 2"/>
          <p:cNvSpPr>
            <a:spLocks noGrp="1"/>
          </p:cNvSpPr>
          <p:nvPr>
            <p:ph sz="half" idx="1" hasCustomPrompt="1"/>
          </p:nvPr>
        </p:nvSpPr>
        <p:spPr>
          <a:xfrm>
            <a:off x="612969" y="1066799"/>
            <a:ext cx="3416300" cy="5029200"/>
          </a:xfrm>
        </p:spPr>
        <p:txBody>
          <a:bodyPr lIns="0" rIns="0"/>
          <a:lstStyle>
            <a:lvl1pPr marL="230188" indent="-230188">
              <a:spcBef>
                <a:spcPts val="0"/>
              </a:spcBef>
              <a:spcAft>
                <a:spcPts val="600"/>
              </a:spcAft>
              <a:defRPr sz="1800"/>
            </a:lvl1pPr>
            <a:lvl2pPr marL="458788" indent="-228600">
              <a:spcBef>
                <a:spcPts val="0"/>
              </a:spcBef>
              <a:spcAft>
                <a:spcPts val="600"/>
              </a:spcAft>
              <a:defRPr sz="1600"/>
            </a:lvl2pPr>
            <a:lvl3pPr marL="684213" indent="-225425">
              <a:spcBef>
                <a:spcPts val="0"/>
              </a:spcBef>
              <a:spcAft>
                <a:spcPts val="600"/>
              </a:spcAft>
              <a:defRPr sz="1400"/>
            </a:lvl3pPr>
            <a:lvl4pPr marL="914400" indent="-230188">
              <a:spcBef>
                <a:spcPts val="0"/>
              </a:spcBef>
              <a:spcAft>
                <a:spcPts val="600"/>
              </a:spcAft>
              <a:defRPr sz="1200"/>
            </a:lvl4pPr>
            <a:lvl5pPr marL="1144588" indent="-230188">
              <a:spcBef>
                <a:spcPts val="0"/>
              </a:spcBef>
              <a:spcAft>
                <a:spcPts val="600"/>
              </a:spcAft>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Content Placeholder 2"/>
          <p:cNvSpPr>
            <a:spLocks noGrp="1"/>
          </p:cNvSpPr>
          <p:nvPr>
            <p:ph sz="half" idx="10" hasCustomPrompt="1"/>
          </p:nvPr>
        </p:nvSpPr>
        <p:spPr>
          <a:xfrm>
            <a:off x="4387073" y="1066799"/>
            <a:ext cx="3416300" cy="5029200"/>
          </a:xfrm>
        </p:spPr>
        <p:txBody>
          <a:bodyPr lIns="0" rIns="0"/>
          <a:lstStyle>
            <a:lvl1pPr marL="230188" indent="-230188">
              <a:spcBef>
                <a:spcPts val="0"/>
              </a:spcBef>
              <a:spcAft>
                <a:spcPts val="600"/>
              </a:spcAft>
              <a:defRPr sz="1800"/>
            </a:lvl1pPr>
            <a:lvl2pPr marL="571500" indent="-230188">
              <a:spcBef>
                <a:spcPts val="0"/>
              </a:spcBef>
              <a:spcAft>
                <a:spcPts val="600"/>
              </a:spcAft>
              <a:defRPr sz="1600"/>
            </a:lvl2pPr>
            <a:lvl3pPr marL="803275" indent="-233363">
              <a:spcBef>
                <a:spcPts val="0"/>
              </a:spcBef>
              <a:spcAft>
                <a:spcPts val="600"/>
              </a:spcAft>
              <a:defRPr sz="1400"/>
            </a:lvl3pPr>
            <a:lvl4pPr marL="1025525" indent="-222250">
              <a:spcBef>
                <a:spcPts val="0"/>
              </a:spcBef>
              <a:spcAft>
                <a:spcPts val="600"/>
              </a:spcAft>
              <a:defRPr sz="1200"/>
            </a:lvl4pPr>
            <a:lvl5pPr marL="1258888" indent="-233363">
              <a:spcBef>
                <a:spcPts val="0"/>
              </a:spcBef>
              <a:spcAft>
                <a:spcPts val="600"/>
              </a:spcAft>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Content Placeholder 2"/>
          <p:cNvSpPr>
            <a:spLocks noGrp="1"/>
          </p:cNvSpPr>
          <p:nvPr>
            <p:ph sz="half" idx="11" hasCustomPrompt="1"/>
          </p:nvPr>
        </p:nvSpPr>
        <p:spPr>
          <a:xfrm>
            <a:off x="8161178" y="1066799"/>
            <a:ext cx="3416300" cy="5029200"/>
          </a:xfrm>
        </p:spPr>
        <p:txBody>
          <a:bodyPr lIns="0" rIns="0"/>
          <a:lstStyle>
            <a:lvl1pPr marL="230188" indent="-230188">
              <a:spcBef>
                <a:spcPts val="0"/>
              </a:spcBef>
              <a:spcAft>
                <a:spcPts val="600"/>
              </a:spcAft>
              <a:defRPr sz="1800"/>
            </a:lvl1pPr>
            <a:lvl2pPr marL="458788" indent="-228600">
              <a:spcBef>
                <a:spcPts val="0"/>
              </a:spcBef>
              <a:spcAft>
                <a:spcPts val="600"/>
              </a:spcAft>
              <a:defRPr sz="1600"/>
            </a:lvl2pPr>
            <a:lvl3pPr marL="684213" indent="-225425">
              <a:spcBef>
                <a:spcPts val="0"/>
              </a:spcBef>
              <a:spcAft>
                <a:spcPts val="600"/>
              </a:spcAft>
              <a:defRPr sz="1400"/>
            </a:lvl3pPr>
            <a:lvl4pPr marL="914400" indent="-230188">
              <a:spcBef>
                <a:spcPts val="0"/>
              </a:spcBef>
              <a:spcAft>
                <a:spcPts val="600"/>
              </a:spcAft>
              <a:defRPr sz="1200"/>
            </a:lvl4pPr>
            <a:lvl5pPr marL="1144588" indent="-230188">
              <a:spcBef>
                <a:spcPts val="0"/>
              </a:spcBef>
              <a:spcAft>
                <a:spcPts val="600"/>
              </a:spcAft>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2364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Box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1697202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Rectangle 7"/>
          <p:cNvSpPr>
            <a:spLocks noGrp="1" noChangeArrowheads="1"/>
          </p:cNvSpPr>
          <p:nvPr>
            <p:ph idx="4294967295" hasCustomPrompt="1"/>
          </p:nvPr>
        </p:nvSpPr>
        <p:spPr>
          <a:xfrm>
            <a:off x="3467098" y="1066800"/>
            <a:ext cx="2457453" cy="5029200"/>
          </a:xfrm>
        </p:spPr>
        <p:txBody>
          <a:bodyPr lIns="0" rIns="0"/>
          <a:lstStyle>
            <a:lvl1pPr marL="230188" indent="-230188">
              <a:spcBef>
                <a:spcPts val="0"/>
              </a:spcBef>
              <a:spcAft>
                <a:spcPts val="600"/>
              </a:spcAft>
              <a:defRPr sz="1600"/>
            </a:lvl1pPr>
            <a:lvl2pPr marL="458788" indent="-228600">
              <a:spcBef>
                <a:spcPts val="0"/>
              </a:spcBef>
              <a:spcAft>
                <a:spcPts val="600"/>
              </a:spcAft>
              <a:defRPr sz="1400"/>
            </a:lvl2pPr>
            <a:lvl3pPr marL="684213" indent="-225425">
              <a:spcBef>
                <a:spcPts val="0"/>
              </a:spcBef>
              <a:spcAft>
                <a:spcPts val="600"/>
              </a:spcAft>
              <a:defRPr sz="1200"/>
            </a:lvl3pPr>
            <a:lvl4pPr marL="914400" indent="-230188">
              <a:spcBef>
                <a:spcPts val="0"/>
              </a:spcBef>
              <a:spcAft>
                <a:spcPts val="600"/>
              </a:spcAft>
              <a:defRPr/>
            </a:lvl4pPr>
            <a:lvl5pPr marL="1144588" indent="-230188">
              <a:spcBef>
                <a:spcPts val="0"/>
              </a:spcBef>
              <a:spcAft>
                <a:spcPts val="600"/>
              </a:spcAft>
              <a:defRPr/>
            </a:lvl5pPr>
          </a:lstStyle>
          <a:p>
            <a:pPr lvl="0"/>
            <a:r>
              <a:rPr lang="en-US"/>
              <a:t>Edit Master text styles</a:t>
            </a:r>
          </a:p>
          <a:p>
            <a:pPr lvl="1"/>
            <a:r>
              <a:rPr lang="en-US"/>
              <a:t>Second level</a:t>
            </a:r>
          </a:p>
          <a:p>
            <a:pPr lvl="2"/>
            <a:r>
              <a:rPr lang="en-US"/>
              <a:t>Third level</a:t>
            </a:r>
          </a:p>
        </p:txBody>
      </p:sp>
      <p:sp>
        <p:nvSpPr>
          <p:cNvPr id="8" name="Rectangle 7"/>
          <p:cNvSpPr>
            <a:spLocks noGrp="1" noChangeArrowheads="1"/>
          </p:cNvSpPr>
          <p:nvPr>
            <p:ph idx="4294967295" hasCustomPrompt="1"/>
          </p:nvPr>
        </p:nvSpPr>
        <p:spPr>
          <a:xfrm>
            <a:off x="6295442" y="1066800"/>
            <a:ext cx="2457453" cy="5029200"/>
          </a:xfrm>
        </p:spPr>
        <p:txBody>
          <a:bodyPr lIns="0" rIns="0"/>
          <a:lstStyle>
            <a:lvl1pPr marL="230188" indent="-230188">
              <a:spcBef>
                <a:spcPts val="0"/>
              </a:spcBef>
              <a:spcAft>
                <a:spcPts val="600"/>
              </a:spcAft>
              <a:defRPr sz="1600"/>
            </a:lvl1pPr>
            <a:lvl2pPr marL="458788" indent="-228600">
              <a:spcBef>
                <a:spcPts val="0"/>
              </a:spcBef>
              <a:spcAft>
                <a:spcPts val="600"/>
              </a:spcAft>
              <a:defRPr sz="1400"/>
            </a:lvl2pPr>
            <a:lvl3pPr marL="684213" indent="-225425">
              <a:spcBef>
                <a:spcPts val="0"/>
              </a:spcBef>
              <a:spcAft>
                <a:spcPts val="600"/>
              </a:spcAft>
              <a:defRPr sz="1200"/>
            </a:lvl3pPr>
            <a:lvl4pPr marL="914400" indent="-230188">
              <a:spcBef>
                <a:spcPts val="0"/>
              </a:spcBef>
              <a:spcAft>
                <a:spcPts val="600"/>
              </a:spcAft>
              <a:defRPr/>
            </a:lvl4pPr>
            <a:lvl5pPr marL="1144588" indent="-230188">
              <a:spcBef>
                <a:spcPts val="0"/>
              </a:spcBef>
              <a:spcAft>
                <a:spcPts val="600"/>
              </a:spcAft>
              <a:defRPr/>
            </a:lvl5pPr>
          </a:lstStyle>
          <a:p>
            <a:pPr lvl="0"/>
            <a:r>
              <a:rPr lang="en-US"/>
              <a:t>Edit Master text styles</a:t>
            </a:r>
          </a:p>
          <a:p>
            <a:pPr lvl="1"/>
            <a:r>
              <a:rPr lang="en-US"/>
              <a:t>Second level</a:t>
            </a:r>
          </a:p>
          <a:p>
            <a:pPr lvl="2"/>
            <a:r>
              <a:rPr lang="en-US"/>
              <a:t>Third level</a:t>
            </a:r>
          </a:p>
        </p:txBody>
      </p:sp>
      <p:sp>
        <p:nvSpPr>
          <p:cNvPr id="9" name="Rectangle 7"/>
          <p:cNvSpPr>
            <a:spLocks noGrp="1" noChangeArrowheads="1"/>
          </p:cNvSpPr>
          <p:nvPr>
            <p:ph idx="4294967295" hasCustomPrompt="1"/>
          </p:nvPr>
        </p:nvSpPr>
        <p:spPr>
          <a:xfrm>
            <a:off x="9123786" y="1066800"/>
            <a:ext cx="2457453" cy="5029200"/>
          </a:xfrm>
        </p:spPr>
        <p:txBody>
          <a:bodyPr lIns="0" rIns="0"/>
          <a:lstStyle>
            <a:lvl1pPr marL="230188" indent="-230188">
              <a:spcBef>
                <a:spcPts val="0"/>
              </a:spcBef>
              <a:spcAft>
                <a:spcPts val="600"/>
              </a:spcAft>
              <a:defRPr sz="1600"/>
            </a:lvl1pPr>
            <a:lvl2pPr marL="458788" indent="-228600">
              <a:spcBef>
                <a:spcPts val="0"/>
              </a:spcBef>
              <a:spcAft>
                <a:spcPts val="600"/>
              </a:spcAft>
              <a:defRPr sz="1400"/>
            </a:lvl2pPr>
            <a:lvl3pPr marL="684213" indent="-225425">
              <a:spcBef>
                <a:spcPts val="0"/>
              </a:spcBef>
              <a:spcAft>
                <a:spcPts val="600"/>
              </a:spcAft>
              <a:defRPr sz="1200"/>
            </a:lvl3pPr>
            <a:lvl4pPr marL="914400" indent="-230188">
              <a:spcBef>
                <a:spcPts val="0"/>
              </a:spcBef>
              <a:spcAft>
                <a:spcPts val="600"/>
              </a:spcAft>
              <a:defRPr sz="1400"/>
            </a:lvl4pPr>
            <a:lvl5pPr marL="1144588" indent="-230188">
              <a:spcBef>
                <a:spcPts val="0"/>
              </a:spcBef>
              <a:spcAft>
                <a:spcPts val="600"/>
              </a:spcAft>
              <a:defRPr sz="1400"/>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
        <p:nvSpPr>
          <p:cNvPr id="6" name="Rectangle 7"/>
          <p:cNvSpPr>
            <a:spLocks noGrp="1" noChangeArrowheads="1"/>
          </p:cNvSpPr>
          <p:nvPr>
            <p:ph idx="4294967295" hasCustomPrompt="1"/>
          </p:nvPr>
        </p:nvSpPr>
        <p:spPr>
          <a:xfrm>
            <a:off x="620092" y="1066800"/>
            <a:ext cx="2457453" cy="5029200"/>
          </a:xfrm>
        </p:spPr>
        <p:txBody>
          <a:bodyPr lIns="0" rIns="0"/>
          <a:lstStyle>
            <a:lvl1pPr marL="230188" indent="-230188">
              <a:spcBef>
                <a:spcPts val="0"/>
              </a:spcBef>
              <a:spcAft>
                <a:spcPts val="600"/>
              </a:spcAft>
              <a:defRPr sz="1600"/>
            </a:lvl1pPr>
            <a:lvl2pPr marL="458788" indent="-228600">
              <a:spcBef>
                <a:spcPts val="0"/>
              </a:spcBef>
              <a:spcAft>
                <a:spcPts val="600"/>
              </a:spcAft>
              <a:defRPr sz="1400"/>
            </a:lvl2pPr>
            <a:lvl3pPr marL="684213" indent="-225425">
              <a:spcBef>
                <a:spcPts val="0"/>
              </a:spcBef>
              <a:spcAft>
                <a:spcPts val="600"/>
              </a:spcAft>
              <a:defRPr sz="1200"/>
            </a:lvl3pPr>
            <a:lvl4pPr marL="914400" indent="-230188">
              <a:spcBef>
                <a:spcPts val="0"/>
              </a:spcBef>
              <a:spcAft>
                <a:spcPts val="600"/>
              </a:spcAft>
              <a:defRPr/>
            </a:lvl4pPr>
            <a:lvl5pPr marL="1144588" indent="-230188">
              <a:spcBef>
                <a:spcPts val="0"/>
              </a:spcBef>
              <a:spcAft>
                <a:spcPts val="600"/>
              </a:spcAft>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936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F063A44-625B-6583-C048-CD6C4B5BACC3}"/>
              </a:ext>
            </a:extLst>
          </p:cNvPr>
          <p:cNvSpPr>
            <a:spLocks noGrp="1"/>
          </p:cNvSpPr>
          <p:nvPr>
            <p:ph type="ctrTitle" hasCustomPrompt="1"/>
          </p:nvPr>
        </p:nvSpPr>
        <p:spPr>
          <a:xfrm>
            <a:off x="712914" y="3101743"/>
            <a:ext cx="7944798" cy="654513"/>
          </a:xfrm>
          <a:prstGeom prst="rect">
            <a:avLst/>
          </a:prstGeom>
        </p:spPr>
        <p:txBody>
          <a:bodyPr anchor="b"/>
          <a:lstStyle>
            <a:lvl1pPr algn="l">
              <a:defRPr sz="3600" spc="0">
                <a:solidFill>
                  <a:schemeClr val="bg1"/>
                </a:solidFill>
                <a:latin typeface="Cambria" panose="02040503050406030204" pitchFamily="18" charset="0"/>
              </a:defRPr>
            </a:lvl1pPr>
          </a:lstStyle>
          <a:p>
            <a:r>
              <a:rPr lang="en-US" noProof="0"/>
              <a:t>CLICK TO EDIT MASTER TITLE STYLE</a:t>
            </a:r>
          </a:p>
        </p:txBody>
      </p:sp>
      <p:sp>
        <p:nvSpPr>
          <p:cNvPr id="23" name="Subtitle 2">
            <a:extLst>
              <a:ext uri="{FF2B5EF4-FFF2-40B4-BE49-F238E27FC236}">
                <a16:creationId xmlns:a16="http://schemas.microsoft.com/office/drawing/2014/main" id="{478B5838-B32C-FF83-207A-C0708E0851F7}"/>
              </a:ext>
            </a:extLst>
          </p:cNvPr>
          <p:cNvSpPr>
            <a:spLocks noGrp="1"/>
          </p:cNvSpPr>
          <p:nvPr>
            <p:ph type="subTitle" idx="10"/>
          </p:nvPr>
        </p:nvSpPr>
        <p:spPr>
          <a:xfrm>
            <a:off x="712914" y="3885662"/>
            <a:ext cx="6980159"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Slide Number Placeholder 5">
            <a:extLst>
              <a:ext uri="{FF2B5EF4-FFF2-40B4-BE49-F238E27FC236}">
                <a16:creationId xmlns:a16="http://schemas.microsoft.com/office/drawing/2014/main" id="{EA233017-D557-D9DC-A792-F119433A20A2}"/>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grpSp>
        <p:nvGrpSpPr>
          <p:cNvPr id="3" name="Group 2">
            <a:extLst>
              <a:ext uri="{FF2B5EF4-FFF2-40B4-BE49-F238E27FC236}">
                <a16:creationId xmlns:a16="http://schemas.microsoft.com/office/drawing/2014/main" id="{E9FC8883-FF7E-0CFE-9A0C-17409063FCC9}"/>
              </a:ext>
            </a:extLst>
          </p:cNvPr>
          <p:cNvGrpSpPr/>
          <p:nvPr userDrawn="1"/>
        </p:nvGrpSpPr>
        <p:grpSpPr>
          <a:xfrm>
            <a:off x="803126" y="0"/>
            <a:ext cx="1431723" cy="548088"/>
            <a:chOff x="5371587" y="-3"/>
            <a:chExt cx="1431723" cy="516660"/>
          </a:xfrm>
          <a:solidFill>
            <a:schemeClr val="bg1">
              <a:alpha val="40000"/>
            </a:schemeClr>
          </a:solidFill>
        </p:grpSpPr>
        <p:sp>
          <p:nvSpPr>
            <p:cNvPr id="4" name="Rectangle 3">
              <a:extLst>
                <a:ext uri="{FF2B5EF4-FFF2-40B4-BE49-F238E27FC236}">
                  <a16:creationId xmlns:a16="http://schemas.microsoft.com/office/drawing/2014/main" id="{F657F243-B8A9-7271-B7D4-FB67DF6E2D33}"/>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BA35E6-84F1-3D12-771F-88A8C51D5FD5}"/>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EC58AC-A7BD-3666-AA8A-F0C9B9CDB21B}"/>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971DCD-790D-F653-226C-A99370956047}"/>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786E1F-00F0-8E01-E2BF-7E0276E9906B}"/>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0393E6-9407-E11D-B273-3F40054589F0}"/>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4169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C5A5F339-695F-819E-6935-9313AB60D836}"/>
              </a:ext>
            </a:extLst>
          </p:cNvPr>
          <p:cNvSpPr>
            <a:spLocks noGrp="1"/>
          </p:cNvSpPr>
          <p:nvPr>
            <p:ph type="pic" idx="1"/>
          </p:nvPr>
        </p:nvSpPr>
        <p:spPr>
          <a:xfrm>
            <a:off x="8215953" y="0"/>
            <a:ext cx="3976047" cy="4462817"/>
          </a:xfrm>
          <a:prstGeom prst="rect">
            <a:avLst/>
          </a:prstGeom>
          <a:noFill/>
        </p:spPr>
        <p:txBody>
          <a:bodyPr/>
          <a:lstStyle>
            <a:lvl1pPr marL="0" indent="0">
              <a:buNone/>
              <a:defRPr sz="16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Click icon to add picture</a:t>
            </a:r>
          </a:p>
        </p:txBody>
      </p:sp>
      <p:sp>
        <p:nvSpPr>
          <p:cNvPr id="31" name="Slide Number Placeholder 5">
            <a:extLst>
              <a:ext uri="{FF2B5EF4-FFF2-40B4-BE49-F238E27FC236}">
                <a16:creationId xmlns:a16="http://schemas.microsoft.com/office/drawing/2014/main" id="{88C0F220-14B1-2D1C-7A4F-77AED79C14C1}"/>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grpSp>
        <p:nvGrpSpPr>
          <p:cNvPr id="32" name="Group 31">
            <a:extLst>
              <a:ext uri="{FF2B5EF4-FFF2-40B4-BE49-F238E27FC236}">
                <a16:creationId xmlns:a16="http://schemas.microsoft.com/office/drawing/2014/main" id="{6CE63516-71E5-26E6-CBB7-B0EF708AD62E}"/>
              </a:ext>
            </a:extLst>
          </p:cNvPr>
          <p:cNvGrpSpPr/>
          <p:nvPr userDrawn="1"/>
        </p:nvGrpSpPr>
        <p:grpSpPr>
          <a:xfrm>
            <a:off x="803126" y="0"/>
            <a:ext cx="1431723" cy="548088"/>
            <a:chOff x="5371587" y="-3"/>
            <a:chExt cx="1431723" cy="516660"/>
          </a:xfrm>
          <a:solidFill>
            <a:schemeClr val="bg1">
              <a:alpha val="40000"/>
            </a:schemeClr>
          </a:solidFill>
        </p:grpSpPr>
        <p:sp>
          <p:nvSpPr>
            <p:cNvPr id="33" name="Rectangle 32">
              <a:extLst>
                <a:ext uri="{FF2B5EF4-FFF2-40B4-BE49-F238E27FC236}">
                  <a16:creationId xmlns:a16="http://schemas.microsoft.com/office/drawing/2014/main" id="{4E5A7FC0-497C-0F54-CC54-2A5C6E277BB3}"/>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EE6CD7-AF47-7C0D-E538-1C738AB255E7}"/>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2D9C1E-7D85-1D6A-6810-98D6A187274C}"/>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647C056-7EA5-1394-8B76-4F8B3958A0CF}"/>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F65447-A912-A64C-6618-A6A020DC3745}"/>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345D85-FED9-908A-7910-E181D3EC51D0}"/>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323A054-80B1-27D0-9CE3-0E79D01FD816}"/>
              </a:ext>
            </a:extLst>
          </p:cNvPr>
          <p:cNvSpPr>
            <a:spLocks noGrp="1"/>
          </p:cNvSpPr>
          <p:nvPr>
            <p:ph type="ctrTitle" hasCustomPrompt="1"/>
          </p:nvPr>
        </p:nvSpPr>
        <p:spPr>
          <a:xfrm>
            <a:off x="712914" y="2188578"/>
            <a:ext cx="4609713" cy="1081295"/>
          </a:xfrm>
          <a:prstGeom prst="rect">
            <a:avLst/>
          </a:prstGeom>
        </p:spPr>
        <p:txBody>
          <a:bodyPr anchor="b"/>
          <a:lstStyle>
            <a:lvl1pPr algn="l">
              <a:defRPr sz="3600" spc="0">
                <a:solidFill>
                  <a:schemeClr val="bg1"/>
                </a:solidFill>
                <a:latin typeface="Cambria" panose="02040503050406030204" pitchFamily="18" charset="0"/>
              </a:defRPr>
            </a:lvl1pPr>
          </a:lstStyle>
          <a:p>
            <a:r>
              <a:rPr lang="en-US" noProof="0"/>
              <a:t>CLICK TO EDIT MASTER TITLE STYLE</a:t>
            </a:r>
          </a:p>
        </p:txBody>
      </p:sp>
      <p:sp>
        <p:nvSpPr>
          <p:cNvPr id="3" name="Subtitle 2">
            <a:extLst>
              <a:ext uri="{FF2B5EF4-FFF2-40B4-BE49-F238E27FC236}">
                <a16:creationId xmlns:a16="http://schemas.microsoft.com/office/drawing/2014/main" id="{261A3B5A-5079-DCBA-C8CC-C7C5554DE8EA}"/>
              </a:ext>
            </a:extLst>
          </p:cNvPr>
          <p:cNvSpPr>
            <a:spLocks noGrp="1"/>
          </p:cNvSpPr>
          <p:nvPr>
            <p:ph type="subTitle" idx="10"/>
          </p:nvPr>
        </p:nvSpPr>
        <p:spPr>
          <a:xfrm>
            <a:off x="712915" y="3399279"/>
            <a:ext cx="4746190" cy="577156"/>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Picture Placeholder 2">
            <a:extLst>
              <a:ext uri="{FF2B5EF4-FFF2-40B4-BE49-F238E27FC236}">
                <a16:creationId xmlns:a16="http://schemas.microsoft.com/office/drawing/2014/main" id="{8BAE27BB-451A-10E5-32BC-2B65E79A76A6}"/>
              </a:ext>
            </a:extLst>
          </p:cNvPr>
          <p:cNvSpPr>
            <a:spLocks noGrp="1"/>
          </p:cNvSpPr>
          <p:nvPr>
            <p:ph type="pic" idx="11"/>
          </p:nvPr>
        </p:nvSpPr>
        <p:spPr>
          <a:xfrm>
            <a:off x="8214881" y="4462817"/>
            <a:ext cx="3976047" cy="2036394"/>
          </a:xfrm>
          <a:prstGeom prst="rect">
            <a:avLst/>
          </a:prstGeom>
          <a:noFill/>
        </p:spPr>
        <p:txBody>
          <a:bodyPr/>
          <a:lstStyle>
            <a:lvl1pPr marL="0" indent="0">
              <a:buNone/>
              <a:defRPr sz="16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Click icon to add picture</a:t>
            </a:r>
          </a:p>
        </p:txBody>
      </p:sp>
      <p:sp>
        <p:nvSpPr>
          <p:cNvPr id="5" name="Picture Placeholder 2">
            <a:extLst>
              <a:ext uri="{FF2B5EF4-FFF2-40B4-BE49-F238E27FC236}">
                <a16:creationId xmlns:a16="http://schemas.microsoft.com/office/drawing/2014/main" id="{237F27DD-868D-95DC-B1F9-2BE2B5FB4869}"/>
              </a:ext>
            </a:extLst>
          </p:cNvPr>
          <p:cNvSpPr>
            <a:spLocks noGrp="1"/>
          </p:cNvSpPr>
          <p:nvPr>
            <p:ph type="pic" idx="12"/>
          </p:nvPr>
        </p:nvSpPr>
        <p:spPr>
          <a:xfrm>
            <a:off x="0" y="4462817"/>
            <a:ext cx="8214881" cy="2036394"/>
          </a:xfrm>
          <a:prstGeom prst="rect">
            <a:avLst/>
          </a:prstGeom>
          <a:noFill/>
        </p:spPr>
        <p:txBody>
          <a:bodyPr/>
          <a:lstStyle>
            <a:lvl1pPr marL="0" indent="0">
              <a:buNone/>
              <a:defRPr sz="16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Click icon to add picture</a:t>
            </a:r>
          </a:p>
        </p:txBody>
      </p:sp>
    </p:spTree>
    <p:extLst>
      <p:ext uri="{BB962C8B-B14F-4D97-AF65-F5344CB8AC3E}">
        <p14:creationId xmlns:p14="http://schemas.microsoft.com/office/powerpoint/2010/main" val="116382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38C124-030F-20AE-4320-E13A204AC9FE}"/>
              </a:ext>
            </a:extLst>
          </p:cNvPr>
          <p:cNvSpPr>
            <a:spLocks noGrp="1"/>
          </p:cNvSpPr>
          <p:nvPr>
            <p:ph type="ctrTitle" hasCustomPrompt="1"/>
          </p:nvPr>
        </p:nvSpPr>
        <p:spPr>
          <a:xfrm>
            <a:off x="803126" y="3893574"/>
            <a:ext cx="3945855" cy="1686045"/>
          </a:xfrm>
          <a:prstGeom prst="rect">
            <a:avLst/>
          </a:prstGeom>
        </p:spPr>
        <p:txBody>
          <a:bodyPr anchor="b"/>
          <a:lstStyle>
            <a:lvl1pPr algn="l">
              <a:defRPr sz="3600" spc="0">
                <a:solidFill>
                  <a:schemeClr val="bg1"/>
                </a:solidFill>
                <a:latin typeface="Cambria" panose="02040503050406030204" pitchFamily="18" charset="0"/>
              </a:defRPr>
            </a:lvl1pPr>
          </a:lstStyle>
          <a:p>
            <a:r>
              <a:rPr lang="en-US" noProof="0"/>
              <a:t>CLICK TO EDIT MASTER TITLE STYLE</a:t>
            </a:r>
          </a:p>
        </p:txBody>
      </p:sp>
      <p:sp>
        <p:nvSpPr>
          <p:cNvPr id="4" name="Subtitle 2">
            <a:extLst>
              <a:ext uri="{FF2B5EF4-FFF2-40B4-BE49-F238E27FC236}">
                <a16:creationId xmlns:a16="http://schemas.microsoft.com/office/drawing/2014/main" id="{0DF79557-E526-EDC6-0F7A-F7FD8C142850}"/>
              </a:ext>
            </a:extLst>
          </p:cNvPr>
          <p:cNvSpPr>
            <a:spLocks noGrp="1"/>
          </p:cNvSpPr>
          <p:nvPr>
            <p:ph type="subTitle" idx="12"/>
          </p:nvPr>
        </p:nvSpPr>
        <p:spPr>
          <a:xfrm>
            <a:off x="803126" y="5579622"/>
            <a:ext cx="3945855" cy="502869"/>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 name="Picture Placeholder 9">
            <a:extLst>
              <a:ext uri="{FF2B5EF4-FFF2-40B4-BE49-F238E27FC236}">
                <a16:creationId xmlns:a16="http://schemas.microsoft.com/office/drawing/2014/main" id="{57A584F2-F507-5FFA-3788-8709242BFD01}"/>
              </a:ext>
            </a:extLst>
          </p:cNvPr>
          <p:cNvSpPr>
            <a:spLocks noGrp="1"/>
          </p:cNvSpPr>
          <p:nvPr>
            <p:ph type="pic" sz="quarter" idx="10" hasCustomPrompt="1"/>
          </p:nvPr>
        </p:nvSpPr>
        <p:spPr>
          <a:xfrm>
            <a:off x="5695076" y="0"/>
            <a:ext cx="6496924" cy="6501491"/>
          </a:xfrm>
          <a:prstGeom prst="rect">
            <a:avLst/>
          </a:prstGeom>
          <a:solidFill>
            <a:schemeClr val="bg2"/>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grpSp>
        <p:nvGrpSpPr>
          <p:cNvPr id="5" name="Group 4">
            <a:extLst>
              <a:ext uri="{FF2B5EF4-FFF2-40B4-BE49-F238E27FC236}">
                <a16:creationId xmlns:a16="http://schemas.microsoft.com/office/drawing/2014/main" id="{7BC8AABB-5E70-9127-C94B-28DDAAC513B4}"/>
              </a:ext>
            </a:extLst>
          </p:cNvPr>
          <p:cNvGrpSpPr/>
          <p:nvPr userDrawn="1"/>
        </p:nvGrpSpPr>
        <p:grpSpPr>
          <a:xfrm>
            <a:off x="803126" y="0"/>
            <a:ext cx="1431723" cy="548088"/>
            <a:chOff x="5371587" y="-3"/>
            <a:chExt cx="1431723" cy="516660"/>
          </a:xfrm>
          <a:solidFill>
            <a:schemeClr val="bg1">
              <a:alpha val="40000"/>
            </a:schemeClr>
          </a:solidFill>
        </p:grpSpPr>
        <p:sp>
          <p:nvSpPr>
            <p:cNvPr id="6" name="Rectangle 5">
              <a:extLst>
                <a:ext uri="{FF2B5EF4-FFF2-40B4-BE49-F238E27FC236}">
                  <a16:creationId xmlns:a16="http://schemas.microsoft.com/office/drawing/2014/main" id="{99FF9C28-33A4-9D9A-6AC2-E69D215CDD29}"/>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3E60FE-1125-1AB1-FA41-81DB7D5AE563}"/>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715B2D-39C2-11A4-0150-E680C04EDA02}"/>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BDCE1-54FF-FBD7-31F2-884ABBB2D1F9}"/>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AB233D-A3F4-7DA9-4A38-7DAC820CEFF6}"/>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F31448-A765-6A77-A688-EEA41F06B218}"/>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3753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s 10">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B0B747-D4BE-BFD3-540D-E36E2931306E}"/>
              </a:ext>
            </a:extLst>
          </p:cNvPr>
          <p:cNvSpPr/>
          <p:nvPr userDrawn="1"/>
        </p:nvSpPr>
        <p:spPr>
          <a:xfrm rot="5400000">
            <a:off x="3710758" y="-1941483"/>
            <a:ext cx="4770486"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261" y="6045655"/>
            <a:ext cx="1183364" cy="371966"/>
          </a:xfrm>
          <a:prstGeom prst="rect">
            <a:avLst/>
          </a:prstGeom>
        </p:spPr>
      </p:pic>
      <p:sp>
        <p:nvSpPr>
          <p:cNvPr id="4" name="Title 1">
            <a:extLst>
              <a:ext uri="{FF2B5EF4-FFF2-40B4-BE49-F238E27FC236}">
                <a16:creationId xmlns:a16="http://schemas.microsoft.com/office/drawing/2014/main" id="{8DBB7A31-281C-DC3C-34D4-461B4BE2A740}"/>
              </a:ext>
            </a:extLst>
          </p:cNvPr>
          <p:cNvSpPr>
            <a:spLocks noGrp="1"/>
          </p:cNvSpPr>
          <p:nvPr>
            <p:ph type="ctrTitle" hasCustomPrompt="1"/>
          </p:nvPr>
        </p:nvSpPr>
        <p:spPr>
          <a:xfrm>
            <a:off x="347159" y="254830"/>
            <a:ext cx="8657590" cy="654513"/>
          </a:xfrm>
          <a:prstGeom prst="rect">
            <a:avLst/>
          </a:prstGeom>
        </p:spPr>
        <p:txBody>
          <a:bodyPr anchor="b"/>
          <a:lstStyle>
            <a:lvl1pPr algn="l">
              <a:defRPr sz="3200" spc="-100" baseline="0">
                <a:solidFill>
                  <a:schemeClr val="bg1"/>
                </a:solidFill>
                <a:latin typeface="Cambria" panose="02040503050406030204" pitchFamily="18" charset="0"/>
              </a:defRPr>
            </a:lvl1pPr>
          </a:lstStyle>
          <a:p>
            <a:r>
              <a:rPr lang="en-US" noProof="0"/>
              <a:t>CLICK TO EDIT MASTER TITLE STYLE</a:t>
            </a:r>
          </a:p>
        </p:txBody>
      </p:sp>
      <p:sp>
        <p:nvSpPr>
          <p:cNvPr id="5" name="Subtitle 2">
            <a:extLst>
              <a:ext uri="{FF2B5EF4-FFF2-40B4-BE49-F238E27FC236}">
                <a16:creationId xmlns:a16="http://schemas.microsoft.com/office/drawing/2014/main" id="{722517A3-830B-5640-5C27-E49F18B7EE04}"/>
              </a:ext>
            </a:extLst>
          </p:cNvPr>
          <p:cNvSpPr>
            <a:spLocks noGrp="1"/>
          </p:cNvSpPr>
          <p:nvPr>
            <p:ph type="subTitle" idx="12"/>
          </p:nvPr>
        </p:nvSpPr>
        <p:spPr>
          <a:xfrm>
            <a:off x="354824" y="1038749"/>
            <a:ext cx="8636273"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48572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3" name="Footer Placeholder 4">
            <a:extLst>
              <a:ext uri="{FF2B5EF4-FFF2-40B4-BE49-F238E27FC236}">
                <a16:creationId xmlns:a16="http://schemas.microsoft.com/office/drawing/2014/main" id="{E1A8CFE0-E46F-AB07-D9CD-A115AF51481C}"/>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Title 1">
            <a:extLst>
              <a:ext uri="{FF2B5EF4-FFF2-40B4-BE49-F238E27FC236}">
                <a16:creationId xmlns:a16="http://schemas.microsoft.com/office/drawing/2014/main" id="{EBA8921D-71E6-D9A8-460C-55DD1D555E6B}"/>
              </a:ext>
            </a:extLst>
          </p:cNvPr>
          <p:cNvSpPr>
            <a:spLocks noGrp="1"/>
          </p:cNvSpPr>
          <p:nvPr>
            <p:ph type="title"/>
          </p:nvPr>
        </p:nvSpPr>
        <p:spPr>
          <a:xfrm>
            <a:off x="160433" y="4166909"/>
            <a:ext cx="6649067" cy="164684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Text&#10;&#10;Description automatically generated with medium confidence">
            <a:extLst>
              <a:ext uri="{FF2B5EF4-FFF2-40B4-BE49-F238E27FC236}">
                <a16:creationId xmlns:a16="http://schemas.microsoft.com/office/drawing/2014/main" id="{0B7210C0-43CF-7D4E-7F44-261CE48BD902}"/>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9" name="Straight Connector 8">
            <a:extLst>
              <a:ext uri="{FF2B5EF4-FFF2-40B4-BE49-F238E27FC236}">
                <a16:creationId xmlns:a16="http://schemas.microsoft.com/office/drawing/2014/main" id="{0F79EF86-74C7-E4A3-7EEC-A1D715127B0F}"/>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142DE253-6F05-62E5-67CB-20FAE47934A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272876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 Slide 3">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1024281" y="1803599"/>
            <a:ext cx="381798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a:t>CLICK TO EDIT MASTER TITLE STYLE</a:t>
            </a:r>
            <a:endParaRPr lang="en-US" noProof="0"/>
          </a:p>
        </p:txBody>
      </p:sp>
      <p:sp>
        <p:nvSpPr>
          <p:cNvPr id="7" name="Picture Placeholder 2">
            <a:extLst>
              <a:ext uri="{FF2B5EF4-FFF2-40B4-BE49-F238E27FC236}">
                <a16:creationId xmlns:a16="http://schemas.microsoft.com/office/drawing/2014/main" id="{E0D17784-2C6B-EF99-4F93-DFE5FCE578F2}"/>
              </a:ext>
            </a:extLst>
          </p:cNvPr>
          <p:cNvSpPr>
            <a:spLocks noGrp="1"/>
          </p:cNvSpPr>
          <p:nvPr>
            <p:ph type="pic" idx="12"/>
          </p:nvPr>
        </p:nvSpPr>
        <p:spPr>
          <a:xfrm>
            <a:off x="6096000" y="0"/>
            <a:ext cx="6095999" cy="6503243"/>
          </a:xfrm>
          <a:prstGeom prst="rect">
            <a:avLst/>
          </a:prstGeom>
          <a:solidFill>
            <a:schemeClr val="accent1"/>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3" name="Content Placeholder 21">
            <a:extLst>
              <a:ext uri="{FF2B5EF4-FFF2-40B4-BE49-F238E27FC236}">
                <a16:creationId xmlns:a16="http://schemas.microsoft.com/office/drawing/2014/main" id="{6349E396-8D07-EE6A-7BFF-5D064470559D}"/>
              </a:ext>
            </a:extLst>
          </p:cNvPr>
          <p:cNvSpPr>
            <a:spLocks noGrp="1"/>
          </p:cNvSpPr>
          <p:nvPr>
            <p:ph sz="quarter" idx="15" hasCustomPrompt="1"/>
          </p:nvPr>
        </p:nvSpPr>
        <p:spPr>
          <a:xfrm>
            <a:off x="1024082" y="2476931"/>
            <a:ext cx="3818082" cy="3071813"/>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792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pecial Slides 2_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BBB79-56FA-F7C3-8CDE-FE4B82A6A913}"/>
              </a:ext>
            </a:extLst>
          </p:cNvPr>
          <p:cNvSpPr/>
          <p:nvPr userDrawn="1"/>
        </p:nvSpPr>
        <p:spPr>
          <a:xfrm rot="5400000">
            <a:off x="3702321" y="-1989032"/>
            <a:ext cx="4787360"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Media Placeholder 4">
            <a:extLst>
              <a:ext uri="{FF2B5EF4-FFF2-40B4-BE49-F238E27FC236}">
                <a16:creationId xmlns:a16="http://schemas.microsoft.com/office/drawing/2014/main" id="{A948FED0-2FBF-60B6-A153-19EDB01FFFF5}"/>
              </a:ext>
            </a:extLst>
          </p:cNvPr>
          <p:cNvSpPr>
            <a:spLocks noGrp="1"/>
          </p:cNvSpPr>
          <p:nvPr>
            <p:ph type="media" sz="quarter" idx="36" hasCustomPrompt="1"/>
          </p:nvPr>
        </p:nvSpPr>
        <p:spPr>
          <a:xfrm>
            <a:off x="2509565" y="3628730"/>
            <a:ext cx="1677937" cy="2461307"/>
          </a:xfrm>
          <a:prstGeom prst="rect">
            <a:avLst/>
          </a:prstGeom>
          <a:solidFill>
            <a:schemeClr val="accent1"/>
          </a:solidFill>
        </p:spPr>
        <p:txBody>
          <a:bodyPr/>
          <a:lstStyle>
            <a:lvl1pPr marL="0" indent="0">
              <a:buNone/>
              <a:defRPr sz="800">
                <a:solidFill>
                  <a:schemeClr val="bg1"/>
                </a:solidFill>
              </a:defRPr>
            </a:lvl1pPr>
          </a:lstStyle>
          <a:p>
            <a:r>
              <a:rPr lang="en-US"/>
              <a:t>Can change block color in format shape window</a:t>
            </a:r>
          </a:p>
        </p:txBody>
      </p:sp>
      <p:sp>
        <p:nvSpPr>
          <p:cNvPr id="8" name="Content Placeholder 21">
            <a:extLst>
              <a:ext uri="{FF2B5EF4-FFF2-40B4-BE49-F238E27FC236}">
                <a16:creationId xmlns:a16="http://schemas.microsoft.com/office/drawing/2014/main" id="{7934AA12-3B12-3EE9-E023-D933B02CBAA0}"/>
              </a:ext>
            </a:extLst>
          </p:cNvPr>
          <p:cNvSpPr>
            <a:spLocks noGrp="1"/>
          </p:cNvSpPr>
          <p:nvPr>
            <p:ph sz="quarter" idx="37"/>
          </p:nvPr>
        </p:nvSpPr>
        <p:spPr>
          <a:xfrm>
            <a:off x="2509565" y="4897150"/>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a:t>Click to edit</a:t>
            </a:r>
          </a:p>
        </p:txBody>
      </p:sp>
      <p:sp>
        <p:nvSpPr>
          <p:cNvPr id="18" name="Text Placeholder 11">
            <a:extLst>
              <a:ext uri="{FF2B5EF4-FFF2-40B4-BE49-F238E27FC236}">
                <a16:creationId xmlns:a16="http://schemas.microsoft.com/office/drawing/2014/main" id="{1945514E-4FFA-9D93-E380-558A361B8191}"/>
              </a:ext>
            </a:extLst>
          </p:cNvPr>
          <p:cNvSpPr>
            <a:spLocks noGrp="1"/>
          </p:cNvSpPr>
          <p:nvPr>
            <p:ph type="body" sz="quarter" idx="38" hasCustomPrompt="1"/>
          </p:nvPr>
        </p:nvSpPr>
        <p:spPr>
          <a:xfrm>
            <a:off x="2509952" y="4537150"/>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a:t>MOCKUP NAME</a:t>
            </a:r>
          </a:p>
        </p:txBody>
      </p:sp>
      <p:sp>
        <p:nvSpPr>
          <p:cNvPr id="21" name="Media Placeholder 4">
            <a:extLst>
              <a:ext uri="{FF2B5EF4-FFF2-40B4-BE49-F238E27FC236}">
                <a16:creationId xmlns:a16="http://schemas.microsoft.com/office/drawing/2014/main" id="{187CA96C-6EB8-1520-732E-823935CD6BA3}"/>
              </a:ext>
            </a:extLst>
          </p:cNvPr>
          <p:cNvSpPr>
            <a:spLocks noGrp="1"/>
          </p:cNvSpPr>
          <p:nvPr>
            <p:ph type="media" sz="quarter" idx="39" hasCustomPrompt="1"/>
          </p:nvPr>
        </p:nvSpPr>
        <p:spPr>
          <a:xfrm>
            <a:off x="4347650" y="3619222"/>
            <a:ext cx="1677937" cy="2461307"/>
          </a:xfrm>
          <a:prstGeom prst="rect">
            <a:avLst/>
          </a:prstGeom>
          <a:solidFill>
            <a:schemeClr val="accent1"/>
          </a:solidFill>
        </p:spPr>
        <p:txBody>
          <a:bodyPr/>
          <a:lstStyle>
            <a:lvl1pPr marL="0" indent="0">
              <a:buNone/>
              <a:defRPr sz="800">
                <a:solidFill>
                  <a:schemeClr val="bg1"/>
                </a:solidFill>
              </a:defRPr>
            </a:lvl1pPr>
          </a:lstStyle>
          <a:p>
            <a:r>
              <a:rPr lang="en-US"/>
              <a:t>Can change block color in format shape window</a:t>
            </a:r>
          </a:p>
        </p:txBody>
      </p:sp>
      <p:sp>
        <p:nvSpPr>
          <p:cNvPr id="22" name="Content Placeholder 21">
            <a:extLst>
              <a:ext uri="{FF2B5EF4-FFF2-40B4-BE49-F238E27FC236}">
                <a16:creationId xmlns:a16="http://schemas.microsoft.com/office/drawing/2014/main" id="{F2C73219-114D-82C0-3B25-5780AD66761F}"/>
              </a:ext>
            </a:extLst>
          </p:cNvPr>
          <p:cNvSpPr>
            <a:spLocks noGrp="1"/>
          </p:cNvSpPr>
          <p:nvPr>
            <p:ph sz="quarter" idx="40"/>
          </p:nvPr>
        </p:nvSpPr>
        <p:spPr>
          <a:xfrm>
            <a:off x="4347650" y="488764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a:t>Click to edit</a:t>
            </a:r>
          </a:p>
        </p:txBody>
      </p:sp>
      <p:sp>
        <p:nvSpPr>
          <p:cNvPr id="23" name="Text Placeholder 11">
            <a:extLst>
              <a:ext uri="{FF2B5EF4-FFF2-40B4-BE49-F238E27FC236}">
                <a16:creationId xmlns:a16="http://schemas.microsoft.com/office/drawing/2014/main" id="{C3C73559-9DE5-A00F-F387-49ADAFC0ECB7}"/>
              </a:ext>
            </a:extLst>
          </p:cNvPr>
          <p:cNvSpPr>
            <a:spLocks noGrp="1"/>
          </p:cNvSpPr>
          <p:nvPr>
            <p:ph type="body" sz="quarter" idx="41" hasCustomPrompt="1"/>
          </p:nvPr>
        </p:nvSpPr>
        <p:spPr>
          <a:xfrm>
            <a:off x="4348037" y="452764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a:t>MOCKUP NAME</a:t>
            </a:r>
          </a:p>
        </p:txBody>
      </p:sp>
      <p:sp>
        <p:nvSpPr>
          <p:cNvPr id="24" name="Media Placeholder 4">
            <a:extLst>
              <a:ext uri="{FF2B5EF4-FFF2-40B4-BE49-F238E27FC236}">
                <a16:creationId xmlns:a16="http://schemas.microsoft.com/office/drawing/2014/main" id="{7F2851A6-A9CC-C952-AC84-4CD517A46D0C}"/>
              </a:ext>
            </a:extLst>
          </p:cNvPr>
          <p:cNvSpPr>
            <a:spLocks noGrp="1"/>
          </p:cNvSpPr>
          <p:nvPr>
            <p:ph type="media" sz="quarter" idx="42" hasCustomPrompt="1"/>
          </p:nvPr>
        </p:nvSpPr>
        <p:spPr>
          <a:xfrm>
            <a:off x="6173973" y="3635542"/>
            <a:ext cx="1677937" cy="2461307"/>
          </a:xfrm>
          <a:prstGeom prst="rect">
            <a:avLst/>
          </a:prstGeom>
          <a:solidFill>
            <a:schemeClr val="accent1"/>
          </a:solidFill>
        </p:spPr>
        <p:txBody>
          <a:bodyPr/>
          <a:lstStyle>
            <a:lvl1pPr marL="0" indent="0">
              <a:buNone/>
              <a:defRPr sz="800">
                <a:solidFill>
                  <a:schemeClr val="bg1"/>
                </a:solidFill>
              </a:defRPr>
            </a:lvl1pPr>
          </a:lstStyle>
          <a:p>
            <a:r>
              <a:rPr lang="en-US"/>
              <a:t>Can change block color in format shape window</a:t>
            </a:r>
          </a:p>
        </p:txBody>
      </p:sp>
      <p:sp>
        <p:nvSpPr>
          <p:cNvPr id="25" name="Content Placeholder 21">
            <a:extLst>
              <a:ext uri="{FF2B5EF4-FFF2-40B4-BE49-F238E27FC236}">
                <a16:creationId xmlns:a16="http://schemas.microsoft.com/office/drawing/2014/main" id="{B5288B24-3976-DEF7-D969-A7D85DACDF60}"/>
              </a:ext>
            </a:extLst>
          </p:cNvPr>
          <p:cNvSpPr>
            <a:spLocks noGrp="1"/>
          </p:cNvSpPr>
          <p:nvPr>
            <p:ph sz="quarter" idx="43"/>
          </p:nvPr>
        </p:nvSpPr>
        <p:spPr>
          <a:xfrm>
            <a:off x="6173973" y="490396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a:t>Click to edit</a:t>
            </a:r>
          </a:p>
        </p:txBody>
      </p:sp>
      <p:sp>
        <p:nvSpPr>
          <p:cNvPr id="27" name="Text Placeholder 11">
            <a:extLst>
              <a:ext uri="{FF2B5EF4-FFF2-40B4-BE49-F238E27FC236}">
                <a16:creationId xmlns:a16="http://schemas.microsoft.com/office/drawing/2014/main" id="{9DCA967F-BEFD-49E6-A242-FD7375D8604B}"/>
              </a:ext>
            </a:extLst>
          </p:cNvPr>
          <p:cNvSpPr>
            <a:spLocks noGrp="1"/>
          </p:cNvSpPr>
          <p:nvPr>
            <p:ph type="body" sz="quarter" idx="44" hasCustomPrompt="1"/>
          </p:nvPr>
        </p:nvSpPr>
        <p:spPr>
          <a:xfrm>
            <a:off x="6174360" y="454396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a:t>MOCKUP NAME</a:t>
            </a:r>
          </a:p>
        </p:txBody>
      </p:sp>
      <p:sp>
        <p:nvSpPr>
          <p:cNvPr id="29" name="Media Placeholder 4">
            <a:extLst>
              <a:ext uri="{FF2B5EF4-FFF2-40B4-BE49-F238E27FC236}">
                <a16:creationId xmlns:a16="http://schemas.microsoft.com/office/drawing/2014/main" id="{19986037-1AD6-4C7A-8497-06D748CFAC5E}"/>
              </a:ext>
            </a:extLst>
          </p:cNvPr>
          <p:cNvSpPr>
            <a:spLocks noGrp="1"/>
          </p:cNvSpPr>
          <p:nvPr>
            <p:ph type="media" sz="quarter" idx="45" hasCustomPrompt="1"/>
          </p:nvPr>
        </p:nvSpPr>
        <p:spPr>
          <a:xfrm>
            <a:off x="7994841" y="3619222"/>
            <a:ext cx="1677937" cy="2461307"/>
          </a:xfrm>
          <a:prstGeom prst="rect">
            <a:avLst/>
          </a:prstGeom>
          <a:solidFill>
            <a:schemeClr val="accent1"/>
          </a:solidFill>
        </p:spPr>
        <p:txBody>
          <a:bodyPr/>
          <a:lstStyle>
            <a:lvl1pPr marL="0" indent="0">
              <a:buNone/>
              <a:defRPr sz="800">
                <a:solidFill>
                  <a:schemeClr val="bg1"/>
                </a:solidFill>
              </a:defRPr>
            </a:lvl1pPr>
          </a:lstStyle>
          <a:p>
            <a:r>
              <a:rPr lang="en-US"/>
              <a:t>Can change block color in format shape window</a:t>
            </a:r>
          </a:p>
        </p:txBody>
      </p:sp>
      <p:sp>
        <p:nvSpPr>
          <p:cNvPr id="31" name="Content Placeholder 21">
            <a:extLst>
              <a:ext uri="{FF2B5EF4-FFF2-40B4-BE49-F238E27FC236}">
                <a16:creationId xmlns:a16="http://schemas.microsoft.com/office/drawing/2014/main" id="{03CDF6DC-85B3-39E8-5D77-3E0340179E31}"/>
              </a:ext>
            </a:extLst>
          </p:cNvPr>
          <p:cNvSpPr>
            <a:spLocks noGrp="1"/>
          </p:cNvSpPr>
          <p:nvPr>
            <p:ph sz="quarter" idx="46"/>
          </p:nvPr>
        </p:nvSpPr>
        <p:spPr>
          <a:xfrm>
            <a:off x="7994841" y="488764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a:t>Click to edit</a:t>
            </a:r>
          </a:p>
        </p:txBody>
      </p:sp>
      <p:sp>
        <p:nvSpPr>
          <p:cNvPr id="33" name="Text Placeholder 11">
            <a:extLst>
              <a:ext uri="{FF2B5EF4-FFF2-40B4-BE49-F238E27FC236}">
                <a16:creationId xmlns:a16="http://schemas.microsoft.com/office/drawing/2014/main" id="{7608A590-0C00-7ACB-9D2A-2945E59954ED}"/>
              </a:ext>
            </a:extLst>
          </p:cNvPr>
          <p:cNvSpPr>
            <a:spLocks noGrp="1"/>
          </p:cNvSpPr>
          <p:nvPr>
            <p:ph type="body" sz="quarter" idx="47" hasCustomPrompt="1"/>
          </p:nvPr>
        </p:nvSpPr>
        <p:spPr>
          <a:xfrm>
            <a:off x="7995228" y="452764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a:t>MOCKUP NAME</a:t>
            </a:r>
          </a:p>
        </p:txBody>
      </p:sp>
      <p:sp>
        <p:nvSpPr>
          <p:cNvPr id="36" name="Media Placeholder 4">
            <a:extLst>
              <a:ext uri="{FF2B5EF4-FFF2-40B4-BE49-F238E27FC236}">
                <a16:creationId xmlns:a16="http://schemas.microsoft.com/office/drawing/2014/main" id="{1AF13959-218B-26DC-172D-2325D3B599B3}"/>
              </a:ext>
            </a:extLst>
          </p:cNvPr>
          <p:cNvSpPr>
            <a:spLocks noGrp="1"/>
          </p:cNvSpPr>
          <p:nvPr>
            <p:ph type="media" sz="quarter" idx="48" hasCustomPrompt="1"/>
          </p:nvPr>
        </p:nvSpPr>
        <p:spPr>
          <a:xfrm>
            <a:off x="9821164" y="3635542"/>
            <a:ext cx="1677937" cy="2461307"/>
          </a:xfrm>
          <a:prstGeom prst="rect">
            <a:avLst/>
          </a:prstGeom>
          <a:solidFill>
            <a:schemeClr val="accent1"/>
          </a:solidFill>
        </p:spPr>
        <p:txBody>
          <a:bodyPr/>
          <a:lstStyle>
            <a:lvl1pPr marL="0" indent="0">
              <a:buNone/>
              <a:defRPr sz="800">
                <a:solidFill>
                  <a:schemeClr val="bg1"/>
                </a:solidFill>
              </a:defRPr>
            </a:lvl1pPr>
          </a:lstStyle>
          <a:p>
            <a:r>
              <a:rPr lang="en-US"/>
              <a:t>Can change block color in format shape window</a:t>
            </a:r>
          </a:p>
        </p:txBody>
      </p:sp>
      <p:sp>
        <p:nvSpPr>
          <p:cNvPr id="37" name="Content Placeholder 21">
            <a:extLst>
              <a:ext uri="{FF2B5EF4-FFF2-40B4-BE49-F238E27FC236}">
                <a16:creationId xmlns:a16="http://schemas.microsoft.com/office/drawing/2014/main" id="{96CB0D09-0484-F519-ADD5-5CF2F4CE9B3D}"/>
              </a:ext>
            </a:extLst>
          </p:cNvPr>
          <p:cNvSpPr>
            <a:spLocks noGrp="1"/>
          </p:cNvSpPr>
          <p:nvPr>
            <p:ph sz="quarter" idx="49"/>
          </p:nvPr>
        </p:nvSpPr>
        <p:spPr>
          <a:xfrm>
            <a:off x="9821164" y="490396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a:t>Click to edit</a:t>
            </a:r>
          </a:p>
        </p:txBody>
      </p:sp>
      <p:sp>
        <p:nvSpPr>
          <p:cNvPr id="38" name="Text Placeholder 11">
            <a:extLst>
              <a:ext uri="{FF2B5EF4-FFF2-40B4-BE49-F238E27FC236}">
                <a16:creationId xmlns:a16="http://schemas.microsoft.com/office/drawing/2014/main" id="{FA377780-98D4-E2E3-1301-E8359B3FFAF2}"/>
              </a:ext>
            </a:extLst>
          </p:cNvPr>
          <p:cNvSpPr>
            <a:spLocks noGrp="1"/>
          </p:cNvSpPr>
          <p:nvPr>
            <p:ph type="body" sz="quarter" idx="50" hasCustomPrompt="1"/>
          </p:nvPr>
        </p:nvSpPr>
        <p:spPr>
          <a:xfrm>
            <a:off x="9821551" y="454396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a:t>MOCKUP NAME</a:t>
            </a:r>
          </a:p>
        </p:txBody>
      </p:sp>
      <p:sp>
        <p:nvSpPr>
          <p:cNvPr id="2" name="Media Placeholder 4">
            <a:extLst>
              <a:ext uri="{FF2B5EF4-FFF2-40B4-BE49-F238E27FC236}">
                <a16:creationId xmlns:a16="http://schemas.microsoft.com/office/drawing/2014/main" id="{AC3AA6F6-E036-625E-3D69-7D730B2DAB07}"/>
              </a:ext>
            </a:extLst>
          </p:cNvPr>
          <p:cNvSpPr>
            <a:spLocks noGrp="1"/>
          </p:cNvSpPr>
          <p:nvPr>
            <p:ph type="media" sz="quarter" idx="35" hasCustomPrompt="1"/>
          </p:nvPr>
        </p:nvSpPr>
        <p:spPr>
          <a:xfrm>
            <a:off x="683242" y="3612410"/>
            <a:ext cx="1677937" cy="2461307"/>
          </a:xfrm>
          <a:prstGeom prst="rect">
            <a:avLst/>
          </a:prstGeom>
          <a:solidFill>
            <a:schemeClr val="accent1"/>
          </a:solidFill>
        </p:spPr>
        <p:txBody>
          <a:bodyPr/>
          <a:lstStyle>
            <a:lvl1pPr marL="0" indent="0">
              <a:buNone/>
              <a:defRPr sz="800">
                <a:solidFill>
                  <a:schemeClr val="bg1"/>
                </a:solidFill>
              </a:defRPr>
            </a:lvl1pPr>
          </a:lstStyle>
          <a:p>
            <a:r>
              <a:rPr lang="en-US"/>
              <a:t>Can change block color in format shape window</a:t>
            </a:r>
          </a:p>
        </p:txBody>
      </p:sp>
      <p:sp>
        <p:nvSpPr>
          <p:cNvPr id="3" name="Slide Number Placeholder 2">
            <a:extLst>
              <a:ext uri="{FF2B5EF4-FFF2-40B4-BE49-F238E27FC236}">
                <a16:creationId xmlns:a16="http://schemas.microsoft.com/office/drawing/2014/main" id="{1FFD5B38-F7B5-2D00-D4C6-E92B3FC0E0EE}"/>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106" name="Subtitle 2">
            <a:extLst>
              <a:ext uri="{FF2B5EF4-FFF2-40B4-BE49-F238E27FC236}">
                <a16:creationId xmlns:a16="http://schemas.microsoft.com/office/drawing/2014/main" id="{452451A0-E649-6EC3-9BA3-A13BFD48967F}"/>
              </a:ext>
            </a:extLst>
          </p:cNvPr>
          <p:cNvSpPr>
            <a:spLocks noGrp="1"/>
          </p:cNvSpPr>
          <p:nvPr>
            <p:ph type="subTitle" idx="12"/>
          </p:nvPr>
        </p:nvSpPr>
        <p:spPr>
          <a:xfrm>
            <a:off x="348136" y="879609"/>
            <a:ext cx="6029234"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10" name="Picture Placeholder 73">
            <a:extLst>
              <a:ext uri="{FF2B5EF4-FFF2-40B4-BE49-F238E27FC236}">
                <a16:creationId xmlns:a16="http://schemas.microsoft.com/office/drawing/2014/main" id="{819D3213-0B4F-4707-6BCB-14BDE54CBC14}"/>
              </a:ext>
            </a:extLst>
          </p:cNvPr>
          <p:cNvSpPr>
            <a:spLocks noGrp="1"/>
          </p:cNvSpPr>
          <p:nvPr>
            <p:ph type="pic" sz="quarter" idx="11"/>
          </p:nvPr>
        </p:nvSpPr>
        <p:spPr>
          <a:xfrm>
            <a:off x="7257544" y="420716"/>
            <a:ext cx="4260156" cy="2811582"/>
          </a:xfrm>
          <a:custGeom>
            <a:avLst/>
            <a:gdLst>
              <a:gd name="connsiteX0" fmla="*/ 0 w 4154741"/>
              <a:gd name="connsiteY0" fmla="*/ 0 h 2274354"/>
              <a:gd name="connsiteX1" fmla="*/ 4154741 w 4154741"/>
              <a:gd name="connsiteY1" fmla="*/ 0 h 2274354"/>
              <a:gd name="connsiteX2" fmla="*/ 4154741 w 4154741"/>
              <a:gd name="connsiteY2" fmla="*/ 2274354 h 2274354"/>
              <a:gd name="connsiteX3" fmla="*/ 0 w 4154741"/>
              <a:gd name="connsiteY3" fmla="*/ 2274354 h 2274354"/>
            </a:gdLst>
            <a:ahLst/>
            <a:cxnLst>
              <a:cxn ang="0">
                <a:pos x="connsiteX0" y="connsiteY0"/>
              </a:cxn>
              <a:cxn ang="0">
                <a:pos x="connsiteX1" y="connsiteY1"/>
              </a:cxn>
              <a:cxn ang="0">
                <a:pos x="connsiteX2" y="connsiteY2"/>
              </a:cxn>
              <a:cxn ang="0">
                <a:pos x="connsiteX3" y="connsiteY3"/>
              </a:cxn>
            </a:cxnLst>
            <a:rect l="l" t="t" r="r" b="b"/>
            <a:pathLst>
              <a:path w="4154741" h="2274354">
                <a:moveTo>
                  <a:pt x="0" y="0"/>
                </a:moveTo>
                <a:lnTo>
                  <a:pt x="4154741" y="0"/>
                </a:lnTo>
                <a:lnTo>
                  <a:pt x="4154741" y="2274354"/>
                </a:lnTo>
                <a:lnTo>
                  <a:pt x="0" y="2274354"/>
                </a:lnTo>
                <a:close/>
              </a:path>
            </a:pathLst>
          </a:custGeom>
        </p:spPr>
        <p:txBody>
          <a:bodyPr/>
          <a:lstStyle>
            <a:lvl1pPr>
              <a:defRPr>
                <a:solidFill>
                  <a:schemeClr val="bg1"/>
                </a:solidFill>
              </a:defRPr>
            </a:lvl1pPr>
          </a:lstStyle>
          <a:p>
            <a:endParaRPr lang="en-US"/>
          </a:p>
        </p:txBody>
      </p:sp>
      <p:sp>
        <p:nvSpPr>
          <p:cNvPr id="113" name="Title 1">
            <a:extLst>
              <a:ext uri="{FF2B5EF4-FFF2-40B4-BE49-F238E27FC236}">
                <a16:creationId xmlns:a16="http://schemas.microsoft.com/office/drawing/2014/main" id="{800A6FA7-1910-8A09-C02C-359E144189AB}"/>
              </a:ext>
            </a:extLst>
          </p:cNvPr>
          <p:cNvSpPr>
            <a:spLocks noGrp="1"/>
          </p:cNvSpPr>
          <p:nvPr>
            <p:ph type="title" hasCustomPrompt="1"/>
          </p:nvPr>
        </p:nvSpPr>
        <p:spPr>
          <a:xfrm>
            <a:off x="431999" y="432000"/>
            <a:ext cx="6379487"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a:t>CLICK TO EDIT MASTER TITLE STYLE</a:t>
            </a:r>
            <a:endParaRPr lang="en-US" noProof="0"/>
          </a:p>
        </p:txBody>
      </p:sp>
      <p:sp>
        <p:nvSpPr>
          <p:cNvPr id="5" name="Content Placeholder 21">
            <a:extLst>
              <a:ext uri="{FF2B5EF4-FFF2-40B4-BE49-F238E27FC236}">
                <a16:creationId xmlns:a16="http://schemas.microsoft.com/office/drawing/2014/main" id="{7A208F69-3D14-039D-81E6-EDB304DC9A00}"/>
              </a:ext>
            </a:extLst>
          </p:cNvPr>
          <p:cNvSpPr>
            <a:spLocks noGrp="1"/>
          </p:cNvSpPr>
          <p:nvPr>
            <p:ph sz="quarter" idx="30"/>
          </p:nvPr>
        </p:nvSpPr>
        <p:spPr>
          <a:xfrm>
            <a:off x="683242" y="4880830"/>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a:t>Click to edit</a:t>
            </a:r>
          </a:p>
        </p:txBody>
      </p:sp>
      <p:sp>
        <p:nvSpPr>
          <p:cNvPr id="6" name="Text Placeholder 11">
            <a:extLst>
              <a:ext uri="{FF2B5EF4-FFF2-40B4-BE49-F238E27FC236}">
                <a16:creationId xmlns:a16="http://schemas.microsoft.com/office/drawing/2014/main" id="{71E1ECC7-DE94-82AD-2E34-B63AAA6D0F14}"/>
              </a:ext>
            </a:extLst>
          </p:cNvPr>
          <p:cNvSpPr>
            <a:spLocks noGrp="1"/>
          </p:cNvSpPr>
          <p:nvPr>
            <p:ph type="body" sz="quarter" idx="14" hasCustomPrompt="1"/>
          </p:nvPr>
        </p:nvSpPr>
        <p:spPr>
          <a:xfrm>
            <a:off x="683629" y="4520830"/>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a:t>MOCKUP NAME</a:t>
            </a:r>
          </a:p>
        </p:txBody>
      </p:sp>
      <p:sp>
        <p:nvSpPr>
          <p:cNvPr id="39" name="Content Placeholder 21">
            <a:extLst>
              <a:ext uri="{FF2B5EF4-FFF2-40B4-BE49-F238E27FC236}">
                <a16:creationId xmlns:a16="http://schemas.microsoft.com/office/drawing/2014/main" id="{C9D1FD03-F4BA-1B42-2B7D-20CAFB45064E}"/>
              </a:ext>
            </a:extLst>
          </p:cNvPr>
          <p:cNvSpPr>
            <a:spLocks noGrp="1"/>
          </p:cNvSpPr>
          <p:nvPr>
            <p:ph sz="quarter" idx="51"/>
          </p:nvPr>
        </p:nvSpPr>
        <p:spPr>
          <a:xfrm>
            <a:off x="751075" y="2028730"/>
            <a:ext cx="6060411" cy="1200540"/>
          </a:xfrm>
          <a:prstGeom prst="rect">
            <a:avLst/>
          </a:prstGeom>
        </p:spPr>
        <p:txBody>
          <a:bodyPr/>
          <a:lstStyle>
            <a:lvl1pPr marL="0" indent="0" algn="l">
              <a:buNone/>
              <a:defRPr sz="1400">
                <a:solidFill>
                  <a:schemeClr val="tx1"/>
                </a:solidFill>
              </a:defRPr>
            </a:lvl1pPr>
            <a:lvl2pPr>
              <a:defRPr sz="1400"/>
            </a:lvl2pPr>
            <a:lvl3pPr>
              <a:defRPr sz="1400"/>
            </a:lvl3pPr>
            <a:lvl4pPr>
              <a:defRPr sz="1400"/>
            </a:lvl4pPr>
            <a:lvl5pPr>
              <a:defRPr sz="1400"/>
            </a:lvl5pPr>
          </a:lstStyle>
          <a:p>
            <a:pPr lvl="0"/>
            <a:r>
              <a:rPr lang="en-US"/>
              <a:t>Click to edit</a:t>
            </a:r>
          </a:p>
        </p:txBody>
      </p:sp>
    </p:spTree>
    <p:extLst>
      <p:ext uri="{BB962C8B-B14F-4D97-AF65-F5344CB8AC3E}">
        <p14:creationId xmlns:p14="http://schemas.microsoft.com/office/powerpoint/2010/main" val="3278408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am Slides 3_1">
    <p:bg>
      <p:bgPr>
        <a:solidFill>
          <a:schemeClr val="bg1"/>
        </a:solidFill>
        <a:effectLst/>
      </p:bgPr>
    </p:bg>
    <p:spTree>
      <p:nvGrpSpPr>
        <p:cNvPr id="1" name=""/>
        <p:cNvGrpSpPr/>
        <p:nvPr/>
      </p:nvGrpSpPr>
      <p:grpSpPr>
        <a:xfrm>
          <a:off x="0" y="0"/>
          <a:ext cx="0" cy="0"/>
          <a:chOff x="0" y="0"/>
          <a:chExt cx="0" cy="0"/>
        </a:xfrm>
      </p:grpSpPr>
      <p:sp>
        <p:nvSpPr>
          <p:cNvPr id="19" name="Picture Placeholder 3">
            <a:extLst>
              <a:ext uri="{FF2B5EF4-FFF2-40B4-BE49-F238E27FC236}">
                <a16:creationId xmlns:a16="http://schemas.microsoft.com/office/drawing/2014/main" id="{CF26D0CE-EFF5-9296-E90D-611637E256EE}"/>
              </a:ext>
            </a:extLst>
          </p:cNvPr>
          <p:cNvSpPr>
            <a:spLocks noGrp="1"/>
          </p:cNvSpPr>
          <p:nvPr>
            <p:ph type="pic" sz="quarter" idx="26"/>
          </p:nvPr>
        </p:nvSpPr>
        <p:spPr>
          <a:xfrm>
            <a:off x="6268590" y="2015621"/>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9" name="Picture Placeholder 3">
            <a:extLst>
              <a:ext uri="{FF2B5EF4-FFF2-40B4-BE49-F238E27FC236}">
                <a16:creationId xmlns:a16="http://schemas.microsoft.com/office/drawing/2014/main" id="{8A882CB7-1228-DDD3-F299-95A16C92BBA7}"/>
              </a:ext>
            </a:extLst>
          </p:cNvPr>
          <p:cNvSpPr>
            <a:spLocks noGrp="1"/>
          </p:cNvSpPr>
          <p:nvPr>
            <p:ph type="pic" sz="quarter" idx="24"/>
          </p:nvPr>
        </p:nvSpPr>
        <p:spPr>
          <a:xfrm>
            <a:off x="455103" y="2030370"/>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4" name="Picture Placeholder 3">
            <a:extLst>
              <a:ext uri="{FF2B5EF4-FFF2-40B4-BE49-F238E27FC236}">
                <a16:creationId xmlns:a16="http://schemas.microsoft.com/office/drawing/2014/main" id="{85C31889-EAFA-9614-2EE8-349DDF76E265}"/>
              </a:ext>
            </a:extLst>
          </p:cNvPr>
          <p:cNvSpPr>
            <a:spLocks noGrp="1"/>
          </p:cNvSpPr>
          <p:nvPr>
            <p:ph type="pic" sz="quarter" idx="25"/>
          </p:nvPr>
        </p:nvSpPr>
        <p:spPr>
          <a:xfrm>
            <a:off x="3354062" y="2034446"/>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30" name="Picture Placeholder 3">
            <a:extLst>
              <a:ext uri="{FF2B5EF4-FFF2-40B4-BE49-F238E27FC236}">
                <a16:creationId xmlns:a16="http://schemas.microsoft.com/office/drawing/2014/main" id="{F525E107-8E81-6A38-279A-A07E2A18C8FC}"/>
              </a:ext>
            </a:extLst>
          </p:cNvPr>
          <p:cNvSpPr>
            <a:spLocks noGrp="1"/>
          </p:cNvSpPr>
          <p:nvPr>
            <p:ph type="pic" sz="quarter" idx="27"/>
          </p:nvPr>
        </p:nvSpPr>
        <p:spPr>
          <a:xfrm>
            <a:off x="9183738" y="2024080"/>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3" name="Rectangle 2">
            <a:extLst>
              <a:ext uri="{FF2B5EF4-FFF2-40B4-BE49-F238E27FC236}">
                <a16:creationId xmlns:a16="http://schemas.microsoft.com/office/drawing/2014/main" id="{53389631-C6C8-A656-0B0D-D2BC4B2D30BC}"/>
              </a:ext>
            </a:extLst>
          </p:cNvPr>
          <p:cNvSpPr/>
          <p:nvPr userDrawn="1"/>
        </p:nvSpPr>
        <p:spPr>
          <a:xfrm>
            <a:off x="431999" y="4871879"/>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D32BB6-FA1B-70D3-09BB-A53B72656A38}"/>
              </a:ext>
            </a:extLst>
          </p:cNvPr>
          <p:cNvSpPr/>
          <p:nvPr userDrawn="1"/>
        </p:nvSpPr>
        <p:spPr>
          <a:xfrm>
            <a:off x="3343444" y="4871876"/>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B1C67E-3E9F-4996-7DFA-884D26043C1F}"/>
              </a:ext>
            </a:extLst>
          </p:cNvPr>
          <p:cNvSpPr/>
          <p:nvPr userDrawn="1"/>
        </p:nvSpPr>
        <p:spPr>
          <a:xfrm>
            <a:off x="6254889" y="4861207"/>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9EEC1A-B017-4D17-2447-A2994A2E4C54}"/>
              </a:ext>
            </a:extLst>
          </p:cNvPr>
          <p:cNvSpPr/>
          <p:nvPr userDrawn="1"/>
        </p:nvSpPr>
        <p:spPr>
          <a:xfrm>
            <a:off x="9166334" y="4861204"/>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6B41222C-851B-7CFC-21E8-348C1D2645F2}"/>
              </a:ext>
            </a:extLst>
          </p:cNvPr>
          <p:cNvSpPr>
            <a:spLocks noGrp="1"/>
          </p:cNvSpPr>
          <p:nvPr>
            <p:ph type="title" hasCustomPrompt="1"/>
          </p:nvPr>
        </p:nvSpPr>
        <p:spPr>
          <a:xfrm>
            <a:off x="431999" y="432000"/>
            <a:ext cx="9447292"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a:t>CLICK TO EDIT MASTER TITLE STYLE</a:t>
            </a:r>
            <a:endParaRPr lang="en-US" noProof="0"/>
          </a:p>
        </p:txBody>
      </p:sp>
      <p:sp>
        <p:nvSpPr>
          <p:cNvPr id="43" name="Subtitle 2">
            <a:extLst>
              <a:ext uri="{FF2B5EF4-FFF2-40B4-BE49-F238E27FC236}">
                <a16:creationId xmlns:a16="http://schemas.microsoft.com/office/drawing/2014/main" id="{089700D7-58CA-7F9D-F5BA-2D94F8181FC6}"/>
              </a:ext>
            </a:extLst>
          </p:cNvPr>
          <p:cNvSpPr>
            <a:spLocks noGrp="1"/>
          </p:cNvSpPr>
          <p:nvPr>
            <p:ph type="subTitle" idx="28"/>
          </p:nvPr>
        </p:nvSpPr>
        <p:spPr>
          <a:xfrm>
            <a:off x="347159" y="874439"/>
            <a:ext cx="9532132"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 name="Text Placeholder 19">
            <a:extLst>
              <a:ext uri="{FF2B5EF4-FFF2-40B4-BE49-F238E27FC236}">
                <a16:creationId xmlns:a16="http://schemas.microsoft.com/office/drawing/2014/main" id="{D9DD0F74-F3D5-7D4D-266E-935288E84C77}"/>
              </a:ext>
            </a:extLst>
          </p:cNvPr>
          <p:cNvSpPr>
            <a:spLocks noGrp="1"/>
          </p:cNvSpPr>
          <p:nvPr>
            <p:ph type="body" sz="quarter" idx="16" hasCustomPrompt="1"/>
          </p:nvPr>
        </p:nvSpPr>
        <p:spPr>
          <a:xfrm>
            <a:off x="556815" y="4278948"/>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21">
            <a:extLst>
              <a:ext uri="{FF2B5EF4-FFF2-40B4-BE49-F238E27FC236}">
                <a16:creationId xmlns:a16="http://schemas.microsoft.com/office/drawing/2014/main" id="{1B9BE399-574D-EB38-06FB-9A199D79B83D}"/>
              </a:ext>
            </a:extLst>
          </p:cNvPr>
          <p:cNvSpPr>
            <a:spLocks noGrp="1"/>
          </p:cNvSpPr>
          <p:nvPr>
            <p:ph sz="quarter" idx="14"/>
          </p:nvPr>
        </p:nvSpPr>
        <p:spPr>
          <a:xfrm>
            <a:off x="517059" y="5272724"/>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a:t>Click to edit Master text styles</a:t>
            </a:r>
          </a:p>
        </p:txBody>
      </p:sp>
      <p:sp>
        <p:nvSpPr>
          <p:cNvPr id="5" name="Text Placeholder 19">
            <a:extLst>
              <a:ext uri="{FF2B5EF4-FFF2-40B4-BE49-F238E27FC236}">
                <a16:creationId xmlns:a16="http://schemas.microsoft.com/office/drawing/2014/main" id="{8D82FF85-D29D-F6C6-718B-5F79B15038F3}"/>
              </a:ext>
            </a:extLst>
          </p:cNvPr>
          <p:cNvSpPr>
            <a:spLocks noGrp="1"/>
          </p:cNvSpPr>
          <p:nvPr>
            <p:ph type="body" sz="quarter" idx="29" hasCustomPrompt="1"/>
          </p:nvPr>
        </p:nvSpPr>
        <p:spPr>
          <a:xfrm>
            <a:off x="3493321" y="4269009"/>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21">
            <a:extLst>
              <a:ext uri="{FF2B5EF4-FFF2-40B4-BE49-F238E27FC236}">
                <a16:creationId xmlns:a16="http://schemas.microsoft.com/office/drawing/2014/main" id="{F312C9F6-2E4E-A1BC-57A9-DA66769A0FBA}"/>
              </a:ext>
            </a:extLst>
          </p:cNvPr>
          <p:cNvSpPr>
            <a:spLocks noGrp="1"/>
          </p:cNvSpPr>
          <p:nvPr>
            <p:ph sz="quarter" idx="30"/>
          </p:nvPr>
        </p:nvSpPr>
        <p:spPr>
          <a:xfrm>
            <a:off x="3453565" y="5262785"/>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a:t>Click to edit Master text styles</a:t>
            </a:r>
          </a:p>
        </p:txBody>
      </p:sp>
      <p:sp>
        <p:nvSpPr>
          <p:cNvPr id="7" name="Text Placeholder 19">
            <a:extLst>
              <a:ext uri="{FF2B5EF4-FFF2-40B4-BE49-F238E27FC236}">
                <a16:creationId xmlns:a16="http://schemas.microsoft.com/office/drawing/2014/main" id="{5443C999-9315-0A4B-6925-59BBAC5C85C0}"/>
              </a:ext>
            </a:extLst>
          </p:cNvPr>
          <p:cNvSpPr>
            <a:spLocks noGrp="1"/>
          </p:cNvSpPr>
          <p:nvPr>
            <p:ph type="body" sz="quarter" idx="31" hasCustomPrompt="1"/>
          </p:nvPr>
        </p:nvSpPr>
        <p:spPr>
          <a:xfrm>
            <a:off x="6380462" y="4269009"/>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Content Placeholder 21">
            <a:extLst>
              <a:ext uri="{FF2B5EF4-FFF2-40B4-BE49-F238E27FC236}">
                <a16:creationId xmlns:a16="http://schemas.microsoft.com/office/drawing/2014/main" id="{CC168613-6997-BFC5-E150-53773907927B}"/>
              </a:ext>
            </a:extLst>
          </p:cNvPr>
          <p:cNvSpPr>
            <a:spLocks noGrp="1"/>
          </p:cNvSpPr>
          <p:nvPr>
            <p:ph sz="quarter" idx="32"/>
          </p:nvPr>
        </p:nvSpPr>
        <p:spPr>
          <a:xfrm>
            <a:off x="6340706" y="5262785"/>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a:t>Click to edit Master text styles</a:t>
            </a:r>
          </a:p>
        </p:txBody>
      </p:sp>
      <p:sp>
        <p:nvSpPr>
          <p:cNvPr id="11" name="Text Placeholder 19">
            <a:extLst>
              <a:ext uri="{FF2B5EF4-FFF2-40B4-BE49-F238E27FC236}">
                <a16:creationId xmlns:a16="http://schemas.microsoft.com/office/drawing/2014/main" id="{B22C36FB-FC09-D452-E4F2-A4FB57F315AE}"/>
              </a:ext>
            </a:extLst>
          </p:cNvPr>
          <p:cNvSpPr>
            <a:spLocks noGrp="1"/>
          </p:cNvSpPr>
          <p:nvPr>
            <p:ph type="body" sz="quarter" idx="33" hasCustomPrompt="1"/>
          </p:nvPr>
        </p:nvSpPr>
        <p:spPr>
          <a:xfrm>
            <a:off x="9256839" y="4259070"/>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1">
            <a:extLst>
              <a:ext uri="{FF2B5EF4-FFF2-40B4-BE49-F238E27FC236}">
                <a16:creationId xmlns:a16="http://schemas.microsoft.com/office/drawing/2014/main" id="{58ED96EB-2E43-39A0-C833-DF48E5887D65}"/>
              </a:ext>
            </a:extLst>
          </p:cNvPr>
          <p:cNvSpPr>
            <a:spLocks noGrp="1"/>
          </p:cNvSpPr>
          <p:nvPr>
            <p:ph sz="quarter" idx="34"/>
          </p:nvPr>
        </p:nvSpPr>
        <p:spPr>
          <a:xfrm>
            <a:off x="9217083" y="5252846"/>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a:t>Click to edit Master text styles</a:t>
            </a:r>
          </a:p>
        </p:txBody>
      </p:sp>
      <p:sp>
        <p:nvSpPr>
          <p:cNvPr id="21" name="Slide Number Placeholder 5">
            <a:extLst>
              <a:ext uri="{FF2B5EF4-FFF2-40B4-BE49-F238E27FC236}">
                <a16:creationId xmlns:a16="http://schemas.microsoft.com/office/drawing/2014/main" id="{623C369B-42F6-8BB2-1C26-DAAFD1B5425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spTree>
    <p:extLst>
      <p:ext uri="{BB962C8B-B14F-4D97-AF65-F5344CB8AC3E}">
        <p14:creationId xmlns:p14="http://schemas.microsoft.com/office/powerpoint/2010/main" val="579859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A0C87E-1050-7909-3C2B-035D42985DFA}"/>
              </a:ext>
            </a:extLst>
          </p:cNvPr>
          <p:cNvSpPr/>
          <p:nvPr userDrawn="1"/>
        </p:nvSpPr>
        <p:spPr>
          <a:xfrm rot="16200000">
            <a:off x="983276" y="3219306"/>
            <a:ext cx="2408113" cy="151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4">
            <a:extLst>
              <a:ext uri="{FF2B5EF4-FFF2-40B4-BE49-F238E27FC236}">
                <a16:creationId xmlns:a16="http://schemas.microsoft.com/office/drawing/2014/main" id="{ADFDB963-EB45-7647-90D3-DDBBBAA482A5}"/>
              </a:ext>
            </a:extLst>
          </p:cNvPr>
          <p:cNvSpPr>
            <a:spLocks noGrp="1"/>
          </p:cNvSpPr>
          <p:nvPr>
            <p:ph type="pic" sz="quarter" idx="13" hasCustomPrompt="1"/>
          </p:nvPr>
        </p:nvSpPr>
        <p:spPr>
          <a:xfrm rot="5400000">
            <a:off x="983598" y="3219751"/>
            <a:ext cx="2408237" cy="150237"/>
          </a:xfrm>
          <a:prstGeom prst="rect">
            <a:avLst/>
          </a:prstGeom>
          <a:solidFill>
            <a:schemeClr val="accent1"/>
          </a:solidFill>
        </p:spPr>
        <p:txBody>
          <a:bodyPr anchor="ctr"/>
          <a:lstStyle>
            <a:lvl1pPr marL="0" indent="0">
              <a:buNone/>
              <a:defRPr sz="800">
                <a:solidFill>
                  <a:schemeClr val="bg1"/>
                </a:solidFill>
              </a:defRPr>
            </a:lvl1pPr>
          </a:lstStyle>
          <a:p>
            <a:r>
              <a:rPr lang="en-US"/>
              <a:t>Can Change Color</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10" name="Title 1">
            <a:extLst>
              <a:ext uri="{FF2B5EF4-FFF2-40B4-BE49-F238E27FC236}">
                <a16:creationId xmlns:a16="http://schemas.microsoft.com/office/drawing/2014/main" id="{AD53EE92-6659-EAC5-C863-23C08DA583C0}"/>
              </a:ext>
            </a:extLst>
          </p:cNvPr>
          <p:cNvSpPr>
            <a:spLocks noGrp="1"/>
          </p:cNvSpPr>
          <p:nvPr>
            <p:ph type="ctrTitle" hasCustomPrompt="1"/>
          </p:nvPr>
        </p:nvSpPr>
        <p:spPr>
          <a:xfrm>
            <a:off x="2626059" y="2967553"/>
            <a:ext cx="3113432" cy="654513"/>
          </a:xfrm>
          <a:prstGeom prst="rect">
            <a:avLst/>
          </a:prstGeom>
        </p:spPr>
        <p:txBody>
          <a:bodyPr anchor="b"/>
          <a:lstStyle>
            <a:lvl1pPr algn="l">
              <a:defRPr sz="3600" spc="0">
                <a:solidFill>
                  <a:schemeClr val="tx1"/>
                </a:solidFill>
                <a:latin typeface="Cambria" panose="02040503050406030204" pitchFamily="18" charset="0"/>
              </a:defRPr>
            </a:lvl1pPr>
          </a:lstStyle>
          <a:p>
            <a:r>
              <a:rPr lang="en-US" noProof="0"/>
              <a:t>CLICK TO EDIT MASTER TITLE STYLE</a:t>
            </a:r>
          </a:p>
        </p:txBody>
      </p:sp>
      <p:sp>
        <p:nvSpPr>
          <p:cNvPr id="12" name="Subtitle 2">
            <a:extLst>
              <a:ext uri="{FF2B5EF4-FFF2-40B4-BE49-F238E27FC236}">
                <a16:creationId xmlns:a16="http://schemas.microsoft.com/office/drawing/2014/main" id="{FA9E473E-29A5-FBEB-DBBC-4A3777DD83C0}"/>
              </a:ext>
            </a:extLst>
          </p:cNvPr>
          <p:cNvSpPr>
            <a:spLocks noGrp="1"/>
          </p:cNvSpPr>
          <p:nvPr>
            <p:ph type="subTitle" idx="12"/>
          </p:nvPr>
        </p:nvSpPr>
        <p:spPr>
          <a:xfrm>
            <a:off x="2633725" y="3751472"/>
            <a:ext cx="3105766"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847394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8BF7B5-8A2E-F756-371F-CA62A9863B66}"/>
              </a:ext>
            </a:extLst>
          </p:cNvPr>
          <p:cNvSpPr/>
          <p:nvPr userDrawn="1"/>
        </p:nvSpPr>
        <p:spPr>
          <a:xfrm rot="10800000">
            <a:off x="6617896" y="4399686"/>
            <a:ext cx="2408113" cy="151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EC3C607B-564A-2696-75FF-E5DBA12D6B6E}"/>
              </a:ext>
            </a:extLst>
          </p:cNvPr>
          <p:cNvSpPr>
            <a:spLocks noGrp="1"/>
          </p:cNvSpPr>
          <p:nvPr>
            <p:ph type="pic" sz="quarter" idx="13" hasCustomPrompt="1"/>
          </p:nvPr>
        </p:nvSpPr>
        <p:spPr>
          <a:xfrm>
            <a:off x="6618218" y="4400131"/>
            <a:ext cx="2408237" cy="150237"/>
          </a:xfrm>
          <a:prstGeom prst="rect">
            <a:avLst/>
          </a:prstGeom>
          <a:solidFill>
            <a:schemeClr val="accent1"/>
          </a:solidFill>
        </p:spPr>
        <p:txBody>
          <a:bodyPr anchor="ctr"/>
          <a:lstStyle>
            <a:lvl1pPr marL="0" indent="0">
              <a:buNone/>
              <a:defRPr sz="800">
                <a:solidFill>
                  <a:schemeClr val="bg1"/>
                </a:solidFill>
              </a:defRPr>
            </a:lvl1pPr>
          </a:lstStyle>
          <a:p>
            <a:r>
              <a:rPr lang="en-US"/>
              <a:t>Can Change Color</a:t>
            </a:r>
          </a:p>
        </p:txBody>
      </p:sp>
      <p:sp>
        <p:nvSpPr>
          <p:cNvPr id="6" name="Slide Number Placeholder 2">
            <a:extLst>
              <a:ext uri="{FF2B5EF4-FFF2-40B4-BE49-F238E27FC236}">
                <a16:creationId xmlns:a16="http://schemas.microsoft.com/office/drawing/2014/main" id="{6D3648BF-2B90-1A1E-4743-DF397A9899DA}"/>
              </a:ext>
            </a:extLst>
          </p:cNvPr>
          <p:cNvSpPr txBox="1">
            <a:spLocks/>
          </p:cNvSpPr>
          <p:nvPr userDrawn="1"/>
        </p:nvSpPr>
        <p:spPr>
          <a:xfrm rot="16200000">
            <a:off x="17420581" y="7720142"/>
            <a:ext cx="345545" cy="277000"/>
          </a:xfrm>
          <a:prstGeom prst="rect">
            <a:avLst/>
          </a:prstGeom>
          <a:noFill/>
          <a:ln w="6350">
            <a:noFill/>
          </a:ln>
        </p:spPr>
        <p:txBody>
          <a:bodyPr vert="horz" lIns="0" tIns="0" rIns="0" bIns="0" rtlCol="0" anchor="ctr"/>
          <a:lstStyle>
            <a:defPPr>
              <a:defRPr lang="en-US"/>
            </a:defPPr>
            <a:lvl1pPr marL="0" algn="ctr" defTabSz="914400" rtl="0" eaLnBrk="1" latinLnBrk="0" hangingPunct="1">
              <a:defRPr sz="12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a:t>
            </a:fld>
            <a:endParaRPr lang="en-US"/>
          </a:p>
        </p:txBody>
      </p:sp>
      <p:sp>
        <p:nvSpPr>
          <p:cNvPr id="2" name="Picture Placeholder 9">
            <a:extLst>
              <a:ext uri="{FF2B5EF4-FFF2-40B4-BE49-F238E27FC236}">
                <a16:creationId xmlns:a16="http://schemas.microsoft.com/office/drawing/2014/main" id="{57A584F2-F507-5FFA-3788-8709242BFD01}"/>
              </a:ext>
            </a:extLst>
          </p:cNvPr>
          <p:cNvSpPr>
            <a:spLocks noGrp="1"/>
          </p:cNvSpPr>
          <p:nvPr>
            <p:ph type="pic" sz="quarter" idx="10" hasCustomPrompt="1"/>
          </p:nvPr>
        </p:nvSpPr>
        <p:spPr>
          <a:xfrm>
            <a:off x="-2" y="5"/>
            <a:ext cx="5985289" cy="6498289"/>
          </a:xfrm>
          <a:prstGeom prst="rect">
            <a:avLst/>
          </a:prstGeom>
          <a:solidFill>
            <a:schemeClr val="bg2"/>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10" name="Title 1">
            <a:extLst>
              <a:ext uri="{FF2B5EF4-FFF2-40B4-BE49-F238E27FC236}">
                <a16:creationId xmlns:a16="http://schemas.microsoft.com/office/drawing/2014/main" id="{AD53EE92-6659-EAC5-C863-23C08DA583C0}"/>
              </a:ext>
            </a:extLst>
          </p:cNvPr>
          <p:cNvSpPr>
            <a:spLocks noGrp="1"/>
          </p:cNvSpPr>
          <p:nvPr>
            <p:ph type="ctrTitle" hasCustomPrompt="1"/>
          </p:nvPr>
        </p:nvSpPr>
        <p:spPr>
          <a:xfrm>
            <a:off x="6610230" y="2790271"/>
            <a:ext cx="3113432" cy="654513"/>
          </a:xfrm>
          <a:prstGeom prst="rect">
            <a:avLst/>
          </a:prstGeom>
        </p:spPr>
        <p:txBody>
          <a:bodyPr anchor="b"/>
          <a:lstStyle>
            <a:lvl1pPr algn="l">
              <a:defRPr sz="3600" spc="0">
                <a:solidFill>
                  <a:schemeClr val="tx1"/>
                </a:solidFill>
                <a:latin typeface="Cambria" panose="02040503050406030204" pitchFamily="18" charset="0"/>
              </a:defRPr>
            </a:lvl1pPr>
          </a:lstStyle>
          <a:p>
            <a:r>
              <a:rPr lang="en-US" noProof="0"/>
              <a:t>CLICK TO EDIT MASTER TITLE STYLE</a:t>
            </a:r>
          </a:p>
        </p:txBody>
      </p:sp>
      <p:sp>
        <p:nvSpPr>
          <p:cNvPr id="12" name="Subtitle 2">
            <a:extLst>
              <a:ext uri="{FF2B5EF4-FFF2-40B4-BE49-F238E27FC236}">
                <a16:creationId xmlns:a16="http://schemas.microsoft.com/office/drawing/2014/main" id="{FA9E473E-29A5-FBEB-DBBC-4A3777DD83C0}"/>
              </a:ext>
            </a:extLst>
          </p:cNvPr>
          <p:cNvSpPr>
            <a:spLocks noGrp="1"/>
          </p:cNvSpPr>
          <p:nvPr>
            <p:ph type="subTitle" idx="12"/>
          </p:nvPr>
        </p:nvSpPr>
        <p:spPr>
          <a:xfrm>
            <a:off x="6617896" y="3574190"/>
            <a:ext cx="3105766"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200539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Blank">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08A139-830F-D01B-CA38-7F6176A9521C}"/>
              </a:ext>
            </a:extLst>
          </p:cNvPr>
          <p:cNvSpPr>
            <a:spLocks noGrp="1"/>
          </p:cNvSpPr>
          <p:nvPr>
            <p:ph type="sldNum" sz="quarter" idx="10"/>
          </p:nvPr>
        </p:nvSpPr>
        <p:spPr>
          <a:xfrm>
            <a:off x="11785961" y="6539762"/>
            <a:ext cx="345545" cy="277000"/>
          </a:xfrm>
        </p:spPr>
        <p:txBody>
          <a:bodyPr/>
          <a:lstStyle/>
          <a:p>
            <a:fld id="{4B73C415-D670-4716-A5EC-CC4D52CA2BAC}" type="slidenum">
              <a:rPr lang="en-US" smtClean="0"/>
              <a:pPr/>
              <a:t>‹#›</a:t>
            </a:fld>
            <a:endParaRPr lang="en-US"/>
          </a:p>
        </p:txBody>
      </p:sp>
      <p:grpSp>
        <p:nvGrpSpPr>
          <p:cNvPr id="2" name="Group 1">
            <a:extLst>
              <a:ext uri="{FF2B5EF4-FFF2-40B4-BE49-F238E27FC236}">
                <a16:creationId xmlns:a16="http://schemas.microsoft.com/office/drawing/2014/main" id="{A0C8DBAE-BA23-7688-5674-9F29A2B07878}"/>
              </a:ext>
            </a:extLst>
          </p:cNvPr>
          <p:cNvGrpSpPr/>
          <p:nvPr userDrawn="1"/>
        </p:nvGrpSpPr>
        <p:grpSpPr>
          <a:xfrm>
            <a:off x="803126" y="0"/>
            <a:ext cx="1431723" cy="548088"/>
            <a:chOff x="5371587" y="-3"/>
            <a:chExt cx="1431723" cy="516660"/>
          </a:xfrm>
          <a:solidFill>
            <a:schemeClr val="bg1">
              <a:alpha val="40000"/>
            </a:schemeClr>
          </a:solidFill>
        </p:grpSpPr>
        <p:sp>
          <p:nvSpPr>
            <p:cNvPr id="6" name="Rectangle 5">
              <a:extLst>
                <a:ext uri="{FF2B5EF4-FFF2-40B4-BE49-F238E27FC236}">
                  <a16:creationId xmlns:a16="http://schemas.microsoft.com/office/drawing/2014/main" id="{192226F2-9E0B-19BE-D2A6-154060CD78F9}"/>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4BB6F2-CC16-65BD-591D-B6E82D7931A4}"/>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C83B4D-5A85-EAED-DB8B-5DEFAFD651A1}"/>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AAE74E-5680-CCEA-7DDE-449303B67FAC}"/>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05A7BB-D65A-2AE0-27A7-D1D2347C2358}"/>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551C06-9A7B-73AA-3940-0C9368A8DEEF}"/>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2060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nd Slide 3">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1024281" y="1803599"/>
            <a:ext cx="381798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a:t>CLICK TO EDIT MASTER TITLE STYLE</a:t>
            </a:r>
            <a:endParaRPr lang="en-US" noProof="0"/>
          </a:p>
        </p:txBody>
      </p:sp>
      <p:sp>
        <p:nvSpPr>
          <p:cNvPr id="7" name="Picture Placeholder 2">
            <a:extLst>
              <a:ext uri="{FF2B5EF4-FFF2-40B4-BE49-F238E27FC236}">
                <a16:creationId xmlns:a16="http://schemas.microsoft.com/office/drawing/2014/main" id="{E0D17784-2C6B-EF99-4F93-DFE5FCE578F2}"/>
              </a:ext>
            </a:extLst>
          </p:cNvPr>
          <p:cNvSpPr>
            <a:spLocks noGrp="1"/>
          </p:cNvSpPr>
          <p:nvPr>
            <p:ph type="pic" idx="12"/>
          </p:nvPr>
        </p:nvSpPr>
        <p:spPr>
          <a:xfrm>
            <a:off x="6096000" y="0"/>
            <a:ext cx="6095999" cy="6503243"/>
          </a:xfrm>
          <a:prstGeom prst="rect">
            <a:avLst/>
          </a:prstGeom>
          <a:solidFill>
            <a:schemeClr val="accent1"/>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3" name="Content Placeholder 21">
            <a:extLst>
              <a:ext uri="{FF2B5EF4-FFF2-40B4-BE49-F238E27FC236}">
                <a16:creationId xmlns:a16="http://schemas.microsoft.com/office/drawing/2014/main" id="{6349E396-8D07-EE6A-7BFF-5D064470559D}"/>
              </a:ext>
            </a:extLst>
          </p:cNvPr>
          <p:cNvSpPr>
            <a:spLocks noGrp="1"/>
          </p:cNvSpPr>
          <p:nvPr>
            <p:ph sz="quarter" idx="15" hasCustomPrompt="1"/>
          </p:nvPr>
        </p:nvSpPr>
        <p:spPr>
          <a:xfrm>
            <a:off x="1024082" y="2476931"/>
            <a:ext cx="3818082" cy="3071813"/>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681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3163AD-DC76-7B20-24DE-E35FC0AB4925}"/>
              </a:ext>
            </a:extLst>
          </p:cNvPr>
          <p:cNvSpPr/>
          <p:nvPr userDrawn="1"/>
        </p:nvSpPr>
        <p:spPr>
          <a:xfrm flipH="1">
            <a:off x="6406950" y="0"/>
            <a:ext cx="5785050" cy="650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Picture Placeholder 2">
            <a:extLst>
              <a:ext uri="{FF2B5EF4-FFF2-40B4-BE49-F238E27FC236}">
                <a16:creationId xmlns:a16="http://schemas.microsoft.com/office/drawing/2014/main" id="{4CE969D2-886C-E721-8B53-DB07CE8873A6}"/>
              </a:ext>
            </a:extLst>
          </p:cNvPr>
          <p:cNvSpPr>
            <a:spLocks noGrp="1"/>
          </p:cNvSpPr>
          <p:nvPr>
            <p:ph type="pic" idx="12"/>
          </p:nvPr>
        </p:nvSpPr>
        <p:spPr>
          <a:xfrm>
            <a:off x="0" y="0"/>
            <a:ext cx="6406950" cy="401746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1734845" y="5233137"/>
            <a:ext cx="4499699"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a:t>CLICK TO EDIT MASTER TITLE STYLE</a:t>
            </a:r>
            <a:endParaRPr lang="en-US" noProof="0"/>
          </a:p>
        </p:txBody>
      </p:sp>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1658199" y="5675576"/>
            <a:ext cx="4565562"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261" y="6045655"/>
            <a:ext cx="1183364" cy="371966"/>
          </a:xfrm>
          <a:prstGeom prst="rect">
            <a:avLst/>
          </a:prstGeom>
        </p:spPr>
      </p:pic>
      <p:sp>
        <p:nvSpPr>
          <p:cNvPr id="3" name="Content Placeholder 21">
            <a:extLst>
              <a:ext uri="{FF2B5EF4-FFF2-40B4-BE49-F238E27FC236}">
                <a16:creationId xmlns:a16="http://schemas.microsoft.com/office/drawing/2014/main" id="{BFB1D2AA-3682-2FA6-9D54-DEC294C6872F}"/>
              </a:ext>
            </a:extLst>
          </p:cNvPr>
          <p:cNvSpPr>
            <a:spLocks noGrp="1"/>
          </p:cNvSpPr>
          <p:nvPr>
            <p:ph sz="quarter" idx="30"/>
          </p:nvPr>
        </p:nvSpPr>
        <p:spPr>
          <a:xfrm>
            <a:off x="9022947" y="4382061"/>
            <a:ext cx="2763014" cy="371967"/>
          </a:xfrm>
          <a:prstGeom prst="rect">
            <a:avLst/>
          </a:prstGeom>
        </p:spPr>
        <p:txBody>
          <a:bodyPr lIns="274320" anchor="ctr"/>
          <a:lstStyle>
            <a:lvl1pPr marL="0" indent="0">
              <a:buNone/>
              <a:defRPr sz="1400"/>
            </a:lvl1pPr>
            <a:lvl2pPr>
              <a:defRPr sz="1400"/>
            </a:lvl2pPr>
            <a:lvl3pPr>
              <a:defRPr sz="1400"/>
            </a:lvl3pPr>
            <a:lvl4pPr>
              <a:defRPr sz="1400"/>
            </a:lvl4pPr>
            <a:lvl5pPr>
              <a:defRPr sz="1400"/>
            </a:lvl5pPr>
          </a:lstStyle>
          <a:p>
            <a:pPr lvl="0"/>
            <a:r>
              <a:rPr lang="en-US"/>
              <a:t>Click to edit Master text </a:t>
            </a:r>
          </a:p>
        </p:txBody>
      </p:sp>
      <p:sp>
        <p:nvSpPr>
          <p:cNvPr id="4" name="Text Placeholder 11">
            <a:extLst>
              <a:ext uri="{FF2B5EF4-FFF2-40B4-BE49-F238E27FC236}">
                <a16:creationId xmlns:a16="http://schemas.microsoft.com/office/drawing/2014/main" id="{D4BCACF8-293B-3D1B-4CAF-DD07BD04B2C9}"/>
              </a:ext>
            </a:extLst>
          </p:cNvPr>
          <p:cNvSpPr>
            <a:spLocks noGrp="1"/>
          </p:cNvSpPr>
          <p:nvPr>
            <p:ph type="body" sz="quarter" idx="25" hasCustomPrompt="1"/>
          </p:nvPr>
        </p:nvSpPr>
        <p:spPr>
          <a:xfrm>
            <a:off x="7061634" y="4382061"/>
            <a:ext cx="1738430"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13" name="Content Placeholder 21">
            <a:extLst>
              <a:ext uri="{FF2B5EF4-FFF2-40B4-BE49-F238E27FC236}">
                <a16:creationId xmlns:a16="http://schemas.microsoft.com/office/drawing/2014/main" id="{18E70350-AA99-8712-84DE-3422C8EF6208}"/>
              </a:ext>
            </a:extLst>
          </p:cNvPr>
          <p:cNvSpPr>
            <a:spLocks noGrp="1"/>
          </p:cNvSpPr>
          <p:nvPr>
            <p:ph sz="quarter" idx="31"/>
          </p:nvPr>
        </p:nvSpPr>
        <p:spPr>
          <a:xfrm>
            <a:off x="9022947" y="4937456"/>
            <a:ext cx="2763014" cy="371967"/>
          </a:xfrm>
          <a:prstGeom prst="rect">
            <a:avLst/>
          </a:prstGeom>
        </p:spPr>
        <p:txBody>
          <a:bodyPr lIns="274320" anchor="ctr"/>
          <a:lstStyle>
            <a:lvl1pPr marL="0" indent="0">
              <a:buNone/>
              <a:defRPr sz="1400"/>
            </a:lvl1pPr>
            <a:lvl2pPr>
              <a:defRPr sz="1400"/>
            </a:lvl2pPr>
            <a:lvl3pPr>
              <a:defRPr sz="1400"/>
            </a:lvl3pPr>
            <a:lvl4pPr>
              <a:defRPr sz="1400"/>
            </a:lvl4pPr>
            <a:lvl5pPr>
              <a:defRPr sz="1400"/>
            </a:lvl5pPr>
          </a:lstStyle>
          <a:p>
            <a:pPr lvl="0"/>
            <a:r>
              <a:rPr lang="en-US"/>
              <a:t>Click to edit Master text </a:t>
            </a:r>
          </a:p>
        </p:txBody>
      </p:sp>
      <p:sp>
        <p:nvSpPr>
          <p:cNvPr id="14" name="Text Placeholder 11">
            <a:extLst>
              <a:ext uri="{FF2B5EF4-FFF2-40B4-BE49-F238E27FC236}">
                <a16:creationId xmlns:a16="http://schemas.microsoft.com/office/drawing/2014/main" id="{AFC9B644-051A-2FBF-606E-B6459CE2F677}"/>
              </a:ext>
            </a:extLst>
          </p:cNvPr>
          <p:cNvSpPr>
            <a:spLocks noGrp="1"/>
          </p:cNvSpPr>
          <p:nvPr>
            <p:ph type="body" sz="quarter" idx="32" hasCustomPrompt="1"/>
          </p:nvPr>
        </p:nvSpPr>
        <p:spPr>
          <a:xfrm>
            <a:off x="7061634" y="4937456"/>
            <a:ext cx="1738430"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15" name="Content Placeholder 21">
            <a:extLst>
              <a:ext uri="{FF2B5EF4-FFF2-40B4-BE49-F238E27FC236}">
                <a16:creationId xmlns:a16="http://schemas.microsoft.com/office/drawing/2014/main" id="{563D1145-225C-35FB-8EBA-DEAAEE145603}"/>
              </a:ext>
            </a:extLst>
          </p:cNvPr>
          <p:cNvSpPr>
            <a:spLocks noGrp="1"/>
          </p:cNvSpPr>
          <p:nvPr>
            <p:ph sz="quarter" idx="33"/>
          </p:nvPr>
        </p:nvSpPr>
        <p:spPr>
          <a:xfrm>
            <a:off x="9022947" y="5505581"/>
            <a:ext cx="2763014" cy="371967"/>
          </a:xfrm>
          <a:prstGeom prst="rect">
            <a:avLst/>
          </a:prstGeom>
        </p:spPr>
        <p:txBody>
          <a:bodyPr lIns="274320" anchor="ctr"/>
          <a:lstStyle>
            <a:lvl1pPr marL="0" indent="0">
              <a:buNone/>
              <a:defRPr sz="1400"/>
            </a:lvl1pPr>
            <a:lvl2pPr>
              <a:defRPr sz="1400"/>
            </a:lvl2pPr>
            <a:lvl3pPr>
              <a:defRPr sz="1400"/>
            </a:lvl3pPr>
            <a:lvl4pPr>
              <a:defRPr sz="1400"/>
            </a:lvl4pPr>
            <a:lvl5pPr>
              <a:defRPr sz="1400"/>
            </a:lvl5pPr>
          </a:lstStyle>
          <a:p>
            <a:pPr lvl="0"/>
            <a:r>
              <a:rPr lang="en-US"/>
              <a:t>Click to edit Master text </a:t>
            </a:r>
          </a:p>
        </p:txBody>
      </p:sp>
      <p:sp>
        <p:nvSpPr>
          <p:cNvPr id="17" name="Text Placeholder 11">
            <a:extLst>
              <a:ext uri="{FF2B5EF4-FFF2-40B4-BE49-F238E27FC236}">
                <a16:creationId xmlns:a16="http://schemas.microsoft.com/office/drawing/2014/main" id="{33345F66-A206-70F3-5A1D-E67A4644547E}"/>
              </a:ext>
            </a:extLst>
          </p:cNvPr>
          <p:cNvSpPr>
            <a:spLocks noGrp="1"/>
          </p:cNvSpPr>
          <p:nvPr>
            <p:ph type="body" sz="quarter" idx="34" hasCustomPrompt="1"/>
          </p:nvPr>
        </p:nvSpPr>
        <p:spPr>
          <a:xfrm>
            <a:off x="7061634" y="5505581"/>
            <a:ext cx="1738430"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21" name="Picture Placeholder 4">
            <a:extLst>
              <a:ext uri="{FF2B5EF4-FFF2-40B4-BE49-F238E27FC236}">
                <a16:creationId xmlns:a16="http://schemas.microsoft.com/office/drawing/2014/main" id="{EC39A6C9-3175-2898-5EBD-A7CD7CB381A1}"/>
              </a:ext>
            </a:extLst>
          </p:cNvPr>
          <p:cNvSpPr>
            <a:spLocks noGrp="1"/>
          </p:cNvSpPr>
          <p:nvPr>
            <p:ph type="pic" sz="quarter" idx="36" hasCustomPrompt="1"/>
          </p:nvPr>
        </p:nvSpPr>
        <p:spPr>
          <a:xfrm>
            <a:off x="312729" y="4860986"/>
            <a:ext cx="1109389" cy="11144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4" name="Content Placeholder 21">
            <a:extLst>
              <a:ext uri="{FF2B5EF4-FFF2-40B4-BE49-F238E27FC236}">
                <a16:creationId xmlns:a16="http://schemas.microsoft.com/office/drawing/2014/main" id="{9A90B39F-BD4F-07C7-437A-0FF4E979726F}"/>
              </a:ext>
            </a:extLst>
          </p:cNvPr>
          <p:cNvSpPr>
            <a:spLocks noGrp="1"/>
          </p:cNvSpPr>
          <p:nvPr>
            <p:ph sz="quarter" idx="37" hasCustomPrompt="1"/>
          </p:nvPr>
        </p:nvSpPr>
        <p:spPr>
          <a:xfrm>
            <a:off x="6852062" y="2268496"/>
            <a:ext cx="4933899" cy="371967"/>
          </a:xfrm>
          <a:prstGeom prst="rect">
            <a:avLst/>
          </a:prstGeom>
        </p:spPr>
        <p:txBody>
          <a:bodyPr lIns="274320" anchor="ctr"/>
          <a:lstStyle>
            <a:lvl1pPr marL="0" indent="0" algn="ctr">
              <a:buNone/>
              <a:defRPr sz="3600" b="1" i="0">
                <a:solidFill>
                  <a:schemeClr val="accent1"/>
                </a:solidFill>
                <a:latin typeface="Cambria" panose="02040503050406030204" pitchFamily="18" charset="0"/>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4104246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s 4">
    <p:bg>
      <p:bgPr>
        <a:solidFill>
          <a:schemeClr val="bg1"/>
        </a:solid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3" name="Picture Placeholder 9">
            <a:extLst>
              <a:ext uri="{FF2B5EF4-FFF2-40B4-BE49-F238E27FC236}">
                <a16:creationId xmlns:a16="http://schemas.microsoft.com/office/drawing/2014/main" id="{A6C92817-4B38-1C0D-3440-856852F5BD54}"/>
              </a:ext>
            </a:extLst>
          </p:cNvPr>
          <p:cNvSpPr>
            <a:spLocks noGrp="1"/>
          </p:cNvSpPr>
          <p:nvPr>
            <p:ph type="pic" sz="quarter" idx="13" hasCustomPrompt="1"/>
          </p:nvPr>
        </p:nvSpPr>
        <p:spPr>
          <a:xfrm>
            <a:off x="5596799" y="1"/>
            <a:ext cx="6595201" cy="6489070"/>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4C25038F-3BF5-DF80-18A7-587DD84E1F6E}"/>
              </a:ext>
            </a:extLst>
          </p:cNvPr>
          <p:cNvSpPr>
            <a:spLocks noGrp="1"/>
          </p:cNvSpPr>
          <p:nvPr>
            <p:ph type="ctrTitle" hasCustomPrompt="1"/>
          </p:nvPr>
        </p:nvSpPr>
        <p:spPr>
          <a:xfrm>
            <a:off x="674300" y="746392"/>
            <a:ext cx="4387727" cy="678193"/>
          </a:xfrm>
          <a:prstGeom prst="rect">
            <a:avLst/>
          </a:prstGeom>
        </p:spPr>
        <p:txBody>
          <a:bodyPr anchor="b"/>
          <a:lstStyle>
            <a:lvl1pPr algn="l">
              <a:defRPr sz="3200" spc="0">
                <a:solidFill>
                  <a:schemeClr val="tx1"/>
                </a:solidFill>
                <a:latin typeface="Cambria" panose="02040503050406030204" pitchFamily="18" charset="0"/>
              </a:defRPr>
            </a:lvl1pPr>
          </a:lstStyle>
          <a:p>
            <a:r>
              <a:rPr lang="en-US" noProof="0"/>
              <a:t>CLICK TO EDIT MASTER TITLE STYLE</a:t>
            </a:r>
          </a:p>
        </p:txBody>
      </p:sp>
      <p:sp>
        <p:nvSpPr>
          <p:cNvPr id="5" name="Subtitle 2">
            <a:extLst>
              <a:ext uri="{FF2B5EF4-FFF2-40B4-BE49-F238E27FC236}">
                <a16:creationId xmlns:a16="http://schemas.microsoft.com/office/drawing/2014/main" id="{171ABBB1-2F74-E45B-9E25-CBA17362F6DB}"/>
              </a:ext>
            </a:extLst>
          </p:cNvPr>
          <p:cNvSpPr>
            <a:spLocks noGrp="1"/>
          </p:cNvSpPr>
          <p:nvPr>
            <p:ph type="subTitle" idx="12"/>
          </p:nvPr>
        </p:nvSpPr>
        <p:spPr>
          <a:xfrm>
            <a:off x="681965" y="1530311"/>
            <a:ext cx="4376923" cy="310681"/>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Content Placeholder 21">
            <a:extLst>
              <a:ext uri="{FF2B5EF4-FFF2-40B4-BE49-F238E27FC236}">
                <a16:creationId xmlns:a16="http://schemas.microsoft.com/office/drawing/2014/main" id="{47ACF7AB-3E67-6015-F83F-C8DF10676AAE}"/>
              </a:ext>
            </a:extLst>
          </p:cNvPr>
          <p:cNvSpPr>
            <a:spLocks noGrp="1"/>
          </p:cNvSpPr>
          <p:nvPr>
            <p:ph sz="quarter" idx="15" hasCustomPrompt="1"/>
          </p:nvPr>
        </p:nvSpPr>
        <p:spPr>
          <a:xfrm>
            <a:off x="681965" y="2256312"/>
            <a:ext cx="4376923" cy="3657790"/>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658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s 10">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B0B747-D4BE-BFD3-540D-E36E2931306E}"/>
              </a:ext>
            </a:extLst>
          </p:cNvPr>
          <p:cNvSpPr/>
          <p:nvPr userDrawn="1"/>
        </p:nvSpPr>
        <p:spPr>
          <a:xfrm rot="5400000">
            <a:off x="3710758" y="-1941483"/>
            <a:ext cx="4770486"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261" y="6045655"/>
            <a:ext cx="1183364" cy="371966"/>
          </a:xfrm>
          <a:prstGeom prst="rect">
            <a:avLst/>
          </a:prstGeom>
        </p:spPr>
      </p:pic>
      <p:sp>
        <p:nvSpPr>
          <p:cNvPr id="4" name="Title 1">
            <a:extLst>
              <a:ext uri="{FF2B5EF4-FFF2-40B4-BE49-F238E27FC236}">
                <a16:creationId xmlns:a16="http://schemas.microsoft.com/office/drawing/2014/main" id="{8DBB7A31-281C-DC3C-34D4-461B4BE2A740}"/>
              </a:ext>
            </a:extLst>
          </p:cNvPr>
          <p:cNvSpPr>
            <a:spLocks noGrp="1"/>
          </p:cNvSpPr>
          <p:nvPr>
            <p:ph type="ctrTitle" hasCustomPrompt="1"/>
          </p:nvPr>
        </p:nvSpPr>
        <p:spPr>
          <a:xfrm>
            <a:off x="347159" y="254830"/>
            <a:ext cx="8657590" cy="654513"/>
          </a:xfrm>
          <a:prstGeom prst="rect">
            <a:avLst/>
          </a:prstGeom>
        </p:spPr>
        <p:txBody>
          <a:bodyPr anchor="b"/>
          <a:lstStyle>
            <a:lvl1pPr algn="l">
              <a:defRPr sz="3200" spc="-100" baseline="0">
                <a:solidFill>
                  <a:schemeClr val="bg1"/>
                </a:solidFill>
                <a:latin typeface="Cambria" panose="02040503050406030204" pitchFamily="18" charset="0"/>
              </a:defRPr>
            </a:lvl1pPr>
          </a:lstStyle>
          <a:p>
            <a:r>
              <a:rPr lang="en-US" noProof="0"/>
              <a:t>CLICK TO EDIT MASTER TITLE STYLE</a:t>
            </a:r>
          </a:p>
        </p:txBody>
      </p:sp>
      <p:sp>
        <p:nvSpPr>
          <p:cNvPr id="5" name="Subtitle 2">
            <a:extLst>
              <a:ext uri="{FF2B5EF4-FFF2-40B4-BE49-F238E27FC236}">
                <a16:creationId xmlns:a16="http://schemas.microsoft.com/office/drawing/2014/main" id="{722517A3-830B-5640-5C27-E49F18B7EE04}"/>
              </a:ext>
            </a:extLst>
          </p:cNvPr>
          <p:cNvSpPr>
            <a:spLocks noGrp="1"/>
          </p:cNvSpPr>
          <p:nvPr>
            <p:ph type="subTitle" idx="12"/>
          </p:nvPr>
        </p:nvSpPr>
        <p:spPr>
          <a:xfrm>
            <a:off x="354824" y="1038749"/>
            <a:ext cx="8636273"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55799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290227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20403278"/>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s_Sections_2">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EC9FFB-F230-0952-CBA0-D4487C36F4F5}"/>
              </a:ext>
            </a:extLst>
          </p:cNvPr>
          <p:cNvSpPr/>
          <p:nvPr userDrawn="1"/>
        </p:nvSpPr>
        <p:spPr>
          <a:xfrm flipH="1">
            <a:off x="4978972" y="0"/>
            <a:ext cx="7213028" cy="650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2">
            <a:extLst>
              <a:ext uri="{FF2B5EF4-FFF2-40B4-BE49-F238E27FC236}">
                <a16:creationId xmlns:a16="http://schemas.microsoft.com/office/drawing/2014/main" id="{3E02DC3D-CAA2-A903-1FBA-E7081733F26B}"/>
              </a:ext>
            </a:extLst>
          </p:cNvPr>
          <p:cNvSpPr>
            <a:spLocks noGrp="1"/>
          </p:cNvSpPr>
          <p:nvPr>
            <p:ph type="pic" idx="12"/>
          </p:nvPr>
        </p:nvSpPr>
        <p:spPr>
          <a:xfrm>
            <a:off x="0" y="0"/>
            <a:ext cx="4750130" cy="6508662"/>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7" name="Picture Placeholder 3">
            <a:extLst>
              <a:ext uri="{FF2B5EF4-FFF2-40B4-BE49-F238E27FC236}">
                <a16:creationId xmlns:a16="http://schemas.microsoft.com/office/drawing/2014/main" id="{49999A23-006E-1D45-6CA5-A66E20DB3E24}"/>
              </a:ext>
            </a:extLst>
          </p:cNvPr>
          <p:cNvSpPr>
            <a:spLocks noGrp="1"/>
          </p:cNvSpPr>
          <p:nvPr>
            <p:ph type="pic" sz="quarter" idx="31"/>
          </p:nvPr>
        </p:nvSpPr>
        <p:spPr>
          <a:xfrm>
            <a:off x="8634737" y="1732117"/>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6" name="Picture Placeholder 3">
            <a:extLst>
              <a:ext uri="{FF2B5EF4-FFF2-40B4-BE49-F238E27FC236}">
                <a16:creationId xmlns:a16="http://schemas.microsoft.com/office/drawing/2014/main" id="{56A8F83A-F4C7-F0E2-BF2A-C72A96C57CEE}"/>
              </a:ext>
            </a:extLst>
          </p:cNvPr>
          <p:cNvSpPr>
            <a:spLocks noGrp="1"/>
          </p:cNvSpPr>
          <p:nvPr>
            <p:ph type="pic" sz="quarter" idx="23"/>
          </p:nvPr>
        </p:nvSpPr>
        <p:spPr>
          <a:xfrm>
            <a:off x="5320153" y="1705549"/>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5328510" y="660414"/>
            <a:ext cx="4891053"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50">
                <a:solidFill>
                  <a:schemeClr val="tx1"/>
                </a:solidFill>
                <a:latin typeface="Cambria" panose="02040503050406030204" pitchFamily="18" charset="0"/>
                <a:ea typeface="+mj-ea"/>
                <a:cs typeface="+mj-cs"/>
              </a:defRPr>
            </a:lvl1pPr>
          </a:lstStyle>
          <a:p>
            <a:r>
              <a:rPr lang="en-US"/>
              <a:t>CLICK TO EDIT MASTER TITLE STYLE</a:t>
            </a:r>
            <a:endParaRPr lang="en-US" noProof="0"/>
          </a:p>
        </p:txBody>
      </p:sp>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5243670" y="1102853"/>
            <a:ext cx="4962645"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261" y="6045655"/>
            <a:ext cx="1183364" cy="371966"/>
          </a:xfrm>
          <a:prstGeom prst="rect">
            <a:avLst/>
          </a:prstGeom>
        </p:spPr>
      </p:pic>
      <p:sp>
        <p:nvSpPr>
          <p:cNvPr id="24" name="Content Placeholder 21">
            <a:extLst>
              <a:ext uri="{FF2B5EF4-FFF2-40B4-BE49-F238E27FC236}">
                <a16:creationId xmlns:a16="http://schemas.microsoft.com/office/drawing/2014/main" id="{CE154A13-8250-B676-2D0D-560672A140E9}"/>
              </a:ext>
            </a:extLst>
          </p:cNvPr>
          <p:cNvSpPr>
            <a:spLocks noGrp="1"/>
          </p:cNvSpPr>
          <p:nvPr>
            <p:ph sz="quarter" idx="30"/>
          </p:nvPr>
        </p:nvSpPr>
        <p:spPr>
          <a:xfrm>
            <a:off x="6512658" y="2072531"/>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5" name="Text Placeholder 11">
            <a:extLst>
              <a:ext uri="{FF2B5EF4-FFF2-40B4-BE49-F238E27FC236}">
                <a16:creationId xmlns:a16="http://schemas.microsoft.com/office/drawing/2014/main" id="{DB221CB7-D303-A5A2-3BC9-2922697AB581}"/>
              </a:ext>
            </a:extLst>
          </p:cNvPr>
          <p:cNvSpPr>
            <a:spLocks noGrp="1"/>
          </p:cNvSpPr>
          <p:nvPr>
            <p:ph type="body" sz="quarter" idx="25" hasCustomPrompt="1"/>
          </p:nvPr>
        </p:nvSpPr>
        <p:spPr>
          <a:xfrm>
            <a:off x="6563199" y="1705114"/>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6" name="Content Placeholder 21">
            <a:extLst>
              <a:ext uri="{FF2B5EF4-FFF2-40B4-BE49-F238E27FC236}">
                <a16:creationId xmlns:a16="http://schemas.microsoft.com/office/drawing/2014/main" id="{C6FCF77D-F9F4-E18D-B4A2-85F1201F0AAB}"/>
              </a:ext>
            </a:extLst>
          </p:cNvPr>
          <p:cNvSpPr>
            <a:spLocks noGrp="1"/>
          </p:cNvSpPr>
          <p:nvPr>
            <p:ph sz="quarter" idx="41"/>
          </p:nvPr>
        </p:nvSpPr>
        <p:spPr>
          <a:xfrm>
            <a:off x="9834989" y="2099100"/>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7" name="Text Placeholder 11">
            <a:extLst>
              <a:ext uri="{FF2B5EF4-FFF2-40B4-BE49-F238E27FC236}">
                <a16:creationId xmlns:a16="http://schemas.microsoft.com/office/drawing/2014/main" id="{E654C67F-BD68-3D54-1A4B-BF34273B57D8}"/>
              </a:ext>
            </a:extLst>
          </p:cNvPr>
          <p:cNvSpPr>
            <a:spLocks noGrp="1"/>
          </p:cNvSpPr>
          <p:nvPr>
            <p:ph type="body" sz="quarter" idx="42" hasCustomPrompt="1"/>
          </p:nvPr>
        </p:nvSpPr>
        <p:spPr>
          <a:xfrm>
            <a:off x="9885530" y="1731683"/>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9" name="Picture Placeholder 3">
            <a:extLst>
              <a:ext uri="{FF2B5EF4-FFF2-40B4-BE49-F238E27FC236}">
                <a16:creationId xmlns:a16="http://schemas.microsoft.com/office/drawing/2014/main" id="{EEB6FCED-9213-EC4E-717E-A957CF0D3DD5}"/>
              </a:ext>
            </a:extLst>
          </p:cNvPr>
          <p:cNvSpPr>
            <a:spLocks noGrp="1"/>
          </p:cNvSpPr>
          <p:nvPr>
            <p:ph type="pic" sz="quarter" idx="43"/>
          </p:nvPr>
        </p:nvSpPr>
        <p:spPr>
          <a:xfrm>
            <a:off x="8643094" y="3333111"/>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0" name="Picture Placeholder 3">
            <a:extLst>
              <a:ext uri="{FF2B5EF4-FFF2-40B4-BE49-F238E27FC236}">
                <a16:creationId xmlns:a16="http://schemas.microsoft.com/office/drawing/2014/main" id="{DD026025-275B-407E-0844-0272B7473E20}"/>
              </a:ext>
            </a:extLst>
          </p:cNvPr>
          <p:cNvSpPr>
            <a:spLocks noGrp="1"/>
          </p:cNvSpPr>
          <p:nvPr>
            <p:ph type="pic" sz="quarter" idx="44"/>
          </p:nvPr>
        </p:nvSpPr>
        <p:spPr>
          <a:xfrm>
            <a:off x="5328510" y="3306543"/>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2" name="Content Placeholder 21">
            <a:extLst>
              <a:ext uri="{FF2B5EF4-FFF2-40B4-BE49-F238E27FC236}">
                <a16:creationId xmlns:a16="http://schemas.microsoft.com/office/drawing/2014/main" id="{7F7D1189-F624-A071-B69E-E3A50864151F}"/>
              </a:ext>
            </a:extLst>
          </p:cNvPr>
          <p:cNvSpPr>
            <a:spLocks noGrp="1"/>
          </p:cNvSpPr>
          <p:nvPr>
            <p:ph sz="quarter" idx="45"/>
          </p:nvPr>
        </p:nvSpPr>
        <p:spPr>
          <a:xfrm>
            <a:off x="6521015" y="3673525"/>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13" name="Text Placeholder 11">
            <a:extLst>
              <a:ext uri="{FF2B5EF4-FFF2-40B4-BE49-F238E27FC236}">
                <a16:creationId xmlns:a16="http://schemas.microsoft.com/office/drawing/2014/main" id="{1B60FFFC-9723-AADC-1F9B-4CB3D0B95861}"/>
              </a:ext>
            </a:extLst>
          </p:cNvPr>
          <p:cNvSpPr>
            <a:spLocks noGrp="1"/>
          </p:cNvSpPr>
          <p:nvPr>
            <p:ph type="body" sz="quarter" idx="46" hasCustomPrompt="1"/>
          </p:nvPr>
        </p:nvSpPr>
        <p:spPr>
          <a:xfrm>
            <a:off x="6571556" y="3306108"/>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14" name="Content Placeholder 21">
            <a:extLst>
              <a:ext uri="{FF2B5EF4-FFF2-40B4-BE49-F238E27FC236}">
                <a16:creationId xmlns:a16="http://schemas.microsoft.com/office/drawing/2014/main" id="{6796C40E-C891-AECE-9E84-9EE3EDB1B156}"/>
              </a:ext>
            </a:extLst>
          </p:cNvPr>
          <p:cNvSpPr>
            <a:spLocks noGrp="1"/>
          </p:cNvSpPr>
          <p:nvPr>
            <p:ph sz="quarter" idx="47"/>
          </p:nvPr>
        </p:nvSpPr>
        <p:spPr>
          <a:xfrm>
            <a:off x="9843346" y="3700094"/>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15" name="Text Placeholder 11">
            <a:extLst>
              <a:ext uri="{FF2B5EF4-FFF2-40B4-BE49-F238E27FC236}">
                <a16:creationId xmlns:a16="http://schemas.microsoft.com/office/drawing/2014/main" id="{2584E206-2EB4-DB77-FDD5-B0FE4C73E397}"/>
              </a:ext>
            </a:extLst>
          </p:cNvPr>
          <p:cNvSpPr>
            <a:spLocks noGrp="1"/>
          </p:cNvSpPr>
          <p:nvPr>
            <p:ph type="body" sz="quarter" idx="48" hasCustomPrompt="1"/>
          </p:nvPr>
        </p:nvSpPr>
        <p:spPr>
          <a:xfrm>
            <a:off x="9893887" y="3332677"/>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17" name="Picture Placeholder 3">
            <a:extLst>
              <a:ext uri="{FF2B5EF4-FFF2-40B4-BE49-F238E27FC236}">
                <a16:creationId xmlns:a16="http://schemas.microsoft.com/office/drawing/2014/main" id="{CF6BE6CE-D4B5-2C39-1721-22A848686F36}"/>
              </a:ext>
            </a:extLst>
          </p:cNvPr>
          <p:cNvSpPr>
            <a:spLocks noGrp="1"/>
          </p:cNvSpPr>
          <p:nvPr>
            <p:ph type="pic" sz="quarter" idx="49"/>
          </p:nvPr>
        </p:nvSpPr>
        <p:spPr>
          <a:xfrm>
            <a:off x="8634737" y="4948644"/>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C5D70AAF-84C7-AADC-3C64-85D9C9E87A22}"/>
              </a:ext>
            </a:extLst>
          </p:cNvPr>
          <p:cNvSpPr>
            <a:spLocks noGrp="1"/>
          </p:cNvSpPr>
          <p:nvPr>
            <p:ph type="pic" sz="quarter" idx="50"/>
          </p:nvPr>
        </p:nvSpPr>
        <p:spPr>
          <a:xfrm>
            <a:off x="5320153" y="4922076"/>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9" name="Content Placeholder 21">
            <a:extLst>
              <a:ext uri="{FF2B5EF4-FFF2-40B4-BE49-F238E27FC236}">
                <a16:creationId xmlns:a16="http://schemas.microsoft.com/office/drawing/2014/main" id="{3DED8009-0EF8-CBC5-E995-F63B493876DC}"/>
              </a:ext>
            </a:extLst>
          </p:cNvPr>
          <p:cNvSpPr>
            <a:spLocks noGrp="1"/>
          </p:cNvSpPr>
          <p:nvPr>
            <p:ph sz="quarter" idx="51"/>
          </p:nvPr>
        </p:nvSpPr>
        <p:spPr>
          <a:xfrm>
            <a:off x="6512658" y="5289058"/>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0" name="Text Placeholder 11">
            <a:extLst>
              <a:ext uri="{FF2B5EF4-FFF2-40B4-BE49-F238E27FC236}">
                <a16:creationId xmlns:a16="http://schemas.microsoft.com/office/drawing/2014/main" id="{C39EA6D5-E7F4-DE09-3DC0-770956CDEFD3}"/>
              </a:ext>
            </a:extLst>
          </p:cNvPr>
          <p:cNvSpPr>
            <a:spLocks noGrp="1"/>
          </p:cNvSpPr>
          <p:nvPr>
            <p:ph type="body" sz="quarter" idx="52" hasCustomPrompt="1"/>
          </p:nvPr>
        </p:nvSpPr>
        <p:spPr>
          <a:xfrm>
            <a:off x="6563199" y="4921641"/>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
        <p:nvSpPr>
          <p:cNvPr id="21" name="Content Placeholder 21">
            <a:extLst>
              <a:ext uri="{FF2B5EF4-FFF2-40B4-BE49-F238E27FC236}">
                <a16:creationId xmlns:a16="http://schemas.microsoft.com/office/drawing/2014/main" id="{B03213EB-E448-0EFF-FAB1-1474A2528631}"/>
              </a:ext>
            </a:extLst>
          </p:cNvPr>
          <p:cNvSpPr>
            <a:spLocks noGrp="1"/>
          </p:cNvSpPr>
          <p:nvPr>
            <p:ph sz="quarter" idx="53"/>
          </p:nvPr>
        </p:nvSpPr>
        <p:spPr>
          <a:xfrm>
            <a:off x="9834989" y="5315627"/>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2" name="Text Placeholder 11">
            <a:extLst>
              <a:ext uri="{FF2B5EF4-FFF2-40B4-BE49-F238E27FC236}">
                <a16:creationId xmlns:a16="http://schemas.microsoft.com/office/drawing/2014/main" id="{C963BD88-A67E-332E-A293-BD3E8080DA5D}"/>
              </a:ext>
            </a:extLst>
          </p:cNvPr>
          <p:cNvSpPr>
            <a:spLocks noGrp="1"/>
          </p:cNvSpPr>
          <p:nvPr>
            <p:ph type="body" sz="quarter" idx="54" hasCustomPrompt="1"/>
          </p:nvPr>
        </p:nvSpPr>
        <p:spPr>
          <a:xfrm>
            <a:off x="9885530" y="4948210"/>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a:t>MOCKUP NAME</a:t>
            </a:r>
          </a:p>
        </p:txBody>
      </p:sp>
    </p:spTree>
    <p:extLst>
      <p:ext uri="{BB962C8B-B14F-4D97-AF65-F5344CB8AC3E}">
        <p14:creationId xmlns:p14="http://schemas.microsoft.com/office/powerpoint/2010/main" val="1071488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77CF70-9360-2820-476B-1F7624EC9B3E}"/>
              </a:ext>
            </a:extLst>
          </p:cNvPr>
          <p:cNvSpPr/>
          <p:nvPr userDrawn="1"/>
        </p:nvSpPr>
        <p:spPr>
          <a:xfrm>
            <a:off x="3750366" y="118"/>
            <a:ext cx="8441634" cy="6498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lide Number Placeholder 2">
            <a:extLst>
              <a:ext uri="{FF2B5EF4-FFF2-40B4-BE49-F238E27FC236}">
                <a16:creationId xmlns:a16="http://schemas.microsoft.com/office/drawing/2014/main" id="{1FFD5B38-F7B5-2D00-D4C6-E92B3FC0E0EE}"/>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11" name="Content Placeholder 21">
            <a:extLst>
              <a:ext uri="{FF2B5EF4-FFF2-40B4-BE49-F238E27FC236}">
                <a16:creationId xmlns:a16="http://schemas.microsoft.com/office/drawing/2014/main" id="{0E82B1BC-9704-3A32-FA85-66A8763266CD}"/>
              </a:ext>
            </a:extLst>
          </p:cNvPr>
          <p:cNvSpPr>
            <a:spLocks noGrp="1"/>
          </p:cNvSpPr>
          <p:nvPr>
            <p:ph sz="quarter" idx="30"/>
          </p:nvPr>
        </p:nvSpPr>
        <p:spPr>
          <a:xfrm>
            <a:off x="4511449" y="4309797"/>
            <a:ext cx="1836378" cy="501887"/>
          </a:xfrm>
          <a:prstGeom prst="rect">
            <a:avLst/>
          </a:prstGeom>
        </p:spPr>
        <p:txBody>
          <a:bodyPr/>
          <a:lstStyle>
            <a:lvl1pPr marL="0" indent="0" algn="ctr">
              <a:buNone/>
              <a:defRPr sz="1400"/>
            </a:lvl1pPr>
            <a:lvl2pPr>
              <a:defRPr sz="1400"/>
            </a:lvl2pPr>
            <a:lvl3pPr>
              <a:defRPr sz="1400"/>
            </a:lvl3pPr>
            <a:lvl4pPr>
              <a:defRPr sz="1400"/>
            </a:lvl4pPr>
            <a:lvl5pPr>
              <a:defRPr sz="1400"/>
            </a:lvl5pPr>
          </a:lstStyle>
          <a:p>
            <a:pPr lvl="0"/>
            <a:r>
              <a:rPr lang="en-US"/>
              <a:t>Click to edit</a:t>
            </a:r>
          </a:p>
        </p:txBody>
      </p:sp>
      <p:sp>
        <p:nvSpPr>
          <p:cNvPr id="12" name="Text Placeholder 11">
            <a:extLst>
              <a:ext uri="{FF2B5EF4-FFF2-40B4-BE49-F238E27FC236}">
                <a16:creationId xmlns:a16="http://schemas.microsoft.com/office/drawing/2014/main" id="{F20596E1-96B9-4C37-9797-7E6DC0785C1C}"/>
              </a:ext>
            </a:extLst>
          </p:cNvPr>
          <p:cNvSpPr>
            <a:spLocks noGrp="1"/>
          </p:cNvSpPr>
          <p:nvPr>
            <p:ph type="body" sz="quarter" idx="14" hasCustomPrompt="1"/>
          </p:nvPr>
        </p:nvSpPr>
        <p:spPr>
          <a:xfrm>
            <a:off x="4541214" y="3814556"/>
            <a:ext cx="1800900" cy="360000"/>
          </a:xfrm>
          <a:prstGeom prst="rect">
            <a:avLst/>
          </a:prstGeom>
          <a:noFill/>
        </p:spPr>
        <p:txBody>
          <a:bodyPr anchor="ctr"/>
          <a:lstStyle>
            <a:lvl1pPr marL="0" indent="0" algn="ctr">
              <a:buFont typeface="Arial" panose="020B0604020202020204" pitchFamily="34" charset="0"/>
              <a:buNone/>
              <a:defRPr sz="1400" b="1" i="0">
                <a:solidFill>
                  <a:schemeClr val="accent1"/>
                </a:solidFill>
                <a:latin typeface="+mn-lt"/>
              </a:defRPr>
            </a:lvl1pPr>
          </a:lstStyle>
          <a:p>
            <a:pPr lvl="0"/>
            <a:r>
              <a:rPr lang="en-US" noProof="0"/>
              <a:t>MOCKUP NAME</a:t>
            </a:r>
          </a:p>
        </p:txBody>
      </p:sp>
      <p:sp>
        <p:nvSpPr>
          <p:cNvPr id="13" name="Picture Placeholder 3">
            <a:extLst>
              <a:ext uri="{FF2B5EF4-FFF2-40B4-BE49-F238E27FC236}">
                <a16:creationId xmlns:a16="http://schemas.microsoft.com/office/drawing/2014/main" id="{71AB3DBF-5E6A-DC1C-5F58-1870E572E059}"/>
              </a:ext>
            </a:extLst>
          </p:cNvPr>
          <p:cNvSpPr>
            <a:spLocks noGrp="1"/>
          </p:cNvSpPr>
          <p:nvPr>
            <p:ph type="pic" sz="quarter" idx="23"/>
          </p:nvPr>
        </p:nvSpPr>
        <p:spPr>
          <a:xfrm>
            <a:off x="4540441" y="-1"/>
            <a:ext cx="1801366" cy="3429001"/>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34" name="Content Placeholder 21">
            <a:extLst>
              <a:ext uri="{FF2B5EF4-FFF2-40B4-BE49-F238E27FC236}">
                <a16:creationId xmlns:a16="http://schemas.microsoft.com/office/drawing/2014/main" id="{FDE2C231-05FD-3033-B4D8-2959DB4564D5}"/>
              </a:ext>
            </a:extLst>
          </p:cNvPr>
          <p:cNvSpPr>
            <a:spLocks noGrp="1"/>
          </p:cNvSpPr>
          <p:nvPr>
            <p:ph sz="quarter" idx="31"/>
          </p:nvPr>
        </p:nvSpPr>
        <p:spPr>
          <a:xfrm>
            <a:off x="9354797" y="4309798"/>
            <a:ext cx="1836378" cy="501887"/>
          </a:xfrm>
          <a:prstGeom prst="rect">
            <a:avLst/>
          </a:prstGeom>
        </p:spPr>
        <p:txBody>
          <a:bodyPr/>
          <a:lstStyle>
            <a:lvl1pPr marL="0" indent="0" algn="ctr">
              <a:buNone/>
              <a:defRPr sz="1400"/>
            </a:lvl1pPr>
            <a:lvl2pPr>
              <a:defRPr sz="1400"/>
            </a:lvl2pPr>
            <a:lvl3pPr>
              <a:defRPr sz="1400"/>
            </a:lvl3pPr>
            <a:lvl4pPr>
              <a:defRPr sz="1400"/>
            </a:lvl4pPr>
            <a:lvl5pPr>
              <a:defRPr sz="1400"/>
            </a:lvl5pPr>
          </a:lstStyle>
          <a:p>
            <a:pPr lvl="0"/>
            <a:r>
              <a:rPr lang="en-US"/>
              <a:t>Click to edit</a:t>
            </a:r>
          </a:p>
        </p:txBody>
      </p:sp>
      <p:sp>
        <p:nvSpPr>
          <p:cNvPr id="35" name="Text Placeholder 11">
            <a:extLst>
              <a:ext uri="{FF2B5EF4-FFF2-40B4-BE49-F238E27FC236}">
                <a16:creationId xmlns:a16="http://schemas.microsoft.com/office/drawing/2014/main" id="{2800C8ED-091E-B53E-2B9A-4CDBF8977B4F}"/>
              </a:ext>
            </a:extLst>
          </p:cNvPr>
          <p:cNvSpPr>
            <a:spLocks noGrp="1"/>
          </p:cNvSpPr>
          <p:nvPr>
            <p:ph type="body" sz="quarter" idx="32" hasCustomPrompt="1"/>
          </p:nvPr>
        </p:nvSpPr>
        <p:spPr>
          <a:xfrm>
            <a:off x="9384562" y="3814557"/>
            <a:ext cx="1800900" cy="360000"/>
          </a:xfrm>
          <a:prstGeom prst="rect">
            <a:avLst/>
          </a:prstGeom>
          <a:noFill/>
        </p:spPr>
        <p:txBody>
          <a:bodyPr anchor="ctr"/>
          <a:lstStyle>
            <a:lvl1pPr marL="0" indent="0" algn="ctr">
              <a:buFont typeface="Arial" panose="020B0604020202020204" pitchFamily="34" charset="0"/>
              <a:buNone/>
              <a:defRPr sz="1400" b="1" i="0">
                <a:solidFill>
                  <a:schemeClr val="accent1"/>
                </a:solidFill>
                <a:latin typeface="+mn-lt"/>
              </a:defRPr>
            </a:lvl1pPr>
          </a:lstStyle>
          <a:p>
            <a:pPr lvl="0"/>
            <a:r>
              <a:rPr lang="en-US" noProof="0"/>
              <a:t>MOCKUP NAME</a:t>
            </a:r>
          </a:p>
        </p:txBody>
      </p:sp>
      <p:sp>
        <p:nvSpPr>
          <p:cNvPr id="41" name="Picture Placeholder 3">
            <a:extLst>
              <a:ext uri="{FF2B5EF4-FFF2-40B4-BE49-F238E27FC236}">
                <a16:creationId xmlns:a16="http://schemas.microsoft.com/office/drawing/2014/main" id="{BFC6B452-FBC9-1796-704F-248DCBBF8F19}"/>
              </a:ext>
            </a:extLst>
          </p:cNvPr>
          <p:cNvSpPr>
            <a:spLocks noGrp="1"/>
          </p:cNvSpPr>
          <p:nvPr>
            <p:ph type="pic" sz="quarter" idx="33"/>
          </p:nvPr>
        </p:nvSpPr>
        <p:spPr>
          <a:xfrm>
            <a:off x="9383789" y="0"/>
            <a:ext cx="1801366" cy="3429001"/>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42" name="Content Placeholder 21">
            <a:extLst>
              <a:ext uri="{FF2B5EF4-FFF2-40B4-BE49-F238E27FC236}">
                <a16:creationId xmlns:a16="http://schemas.microsoft.com/office/drawing/2014/main" id="{A77ABF88-60CD-5EF2-1704-C69089342ADF}"/>
              </a:ext>
            </a:extLst>
          </p:cNvPr>
          <p:cNvSpPr>
            <a:spLocks noGrp="1"/>
          </p:cNvSpPr>
          <p:nvPr>
            <p:ph sz="quarter" idx="34"/>
          </p:nvPr>
        </p:nvSpPr>
        <p:spPr>
          <a:xfrm>
            <a:off x="6920028" y="2145449"/>
            <a:ext cx="1836378" cy="501887"/>
          </a:xfrm>
          <a:prstGeom prst="rect">
            <a:avLst/>
          </a:prstGeom>
        </p:spPr>
        <p:txBody>
          <a:bodyPr/>
          <a:lstStyle>
            <a:lvl1pPr marL="0" indent="0" algn="ctr">
              <a:buNone/>
              <a:defRPr sz="1400"/>
            </a:lvl1pPr>
            <a:lvl2pPr>
              <a:defRPr sz="1400"/>
            </a:lvl2pPr>
            <a:lvl3pPr>
              <a:defRPr sz="1400"/>
            </a:lvl3pPr>
            <a:lvl4pPr>
              <a:defRPr sz="1400"/>
            </a:lvl4pPr>
            <a:lvl5pPr>
              <a:defRPr sz="1400"/>
            </a:lvl5pPr>
          </a:lstStyle>
          <a:p>
            <a:pPr lvl="0"/>
            <a:r>
              <a:rPr lang="en-US"/>
              <a:t>Click to edit</a:t>
            </a:r>
          </a:p>
        </p:txBody>
      </p:sp>
      <p:sp>
        <p:nvSpPr>
          <p:cNvPr id="43" name="Text Placeholder 11">
            <a:extLst>
              <a:ext uri="{FF2B5EF4-FFF2-40B4-BE49-F238E27FC236}">
                <a16:creationId xmlns:a16="http://schemas.microsoft.com/office/drawing/2014/main" id="{F199B7C5-2E26-03E4-6E08-BADBAF2925F8}"/>
              </a:ext>
            </a:extLst>
          </p:cNvPr>
          <p:cNvSpPr>
            <a:spLocks noGrp="1"/>
          </p:cNvSpPr>
          <p:nvPr>
            <p:ph type="body" sz="quarter" idx="35" hasCustomPrompt="1"/>
          </p:nvPr>
        </p:nvSpPr>
        <p:spPr>
          <a:xfrm>
            <a:off x="6949793" y="1650208"/>
            <a:ext cx="1800900" cy="360000"/>
          </a:xfrm>
          <a:prstGeom prst="rect">
            <a:avLst/>
          </a:prstGeom>
          <a:noFill/>
        </p:spPr>
        <p:txBody>
          <a:bodyPr anchor="ctr"/>
          <a:lstStyle>
            <a:lvl1pPr marL="0" indent="0" algn="ctr">
              <a:buFont typeface="Arial" panose="020B0604020202020204" pitchFamily="34" charset="0"/>
              <a:buNone/>
              <a:defRPr sz="1400" b="1" i="0">
                <a:solidFill>
                  <a:schemeClr val="accent1"/>
                </a:solidFill>
                <a:latin typeface="+mn-lt"/>
              </a:defRPr>
            </a:lvl1pPr>
          </a:lstStyle>
          <a:p>
            <a:pPr lvl="0"/>
            <a:r>
              <a:rPr lang="en-US" noProof="0"/>
              <a:t>MOCKUP NAME</a:t>
            </a:r>
          </a:p>
        </p:txBody>
      </p:sp>
      <p:sp>
        <p:nvSpPr>
          <p:cNvPr id="44" name="Picture Placeholder 3">
            <a:extLst>
              <a:ext uri="{FF2B5EF4-FFF2-40B4-BE49-F238E27FC236}">
                <a16:creationId xmlns:a16="http://schemas.microsoft.com/office/drawing/2014/main" id="{FC999433-F2E1-FB98-83CE-668D880D6E04}"/>
              </a:ext>
            </a:extLst>
          </p:cNvPr>
          <p:cNvSpPr>
            <a:spLocks noGrp="1"/>
          </p:cNvSpPr>
          <p:nvPr>
            <p:ph type="pic" sz="quarter" idx="36"/>
          </p:nvPr>
        </p:nvSpPr>
        <p:spPr>
          <a:xfrm>
            <a:off x="6949327" y="3069406"/>
            <a:ext cx="1801366" cy="3429001"/>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 name="Title 1">
            <a:extLst>
              <a:ext uri="{FF2B5EF4-FFF2-40B4-BE49-F238E27FC236}">
                <a16:creationId xmlns:a16="http://schemas.microsoft.com/office/drawing/2014/main" id="{8B9EA046-0B4D-6486-05AE-5E19EDD267D9}"/>
              </a:ext>
            </a:extLst>
          </p:cNvPr>
          <p:cNvSpPr>
            <a:spLocks noGrp="1"/>
          </p:cNvSpPr>
          <p:nvPr>
            <p:ph type="title" hasCustomPrompt="1"/>
          </p:nvPr>
        </p:nvSpPr>
        <p:spPr>
          <a:xfrm>
            <a:off x="307898" y="4441371"/>
            <a:ext cx="3097775" cy="114984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50">
                <a:solidFill>
                  <a:schemeClr val="bg1"/>
                </a:solidFill>
                <a:latin typeface="Cambria" panose="02040503050406030204" pitchFamily="18" charset="0"/>
                <a:ea typeface="+mj-ea"/>
                <a:cs typeface="+mj-cs"/>
              </a:defRPr>
            </a:lvl1pPr>
          </a:lstStyle>
          <a:p>
            <a:r>
              <a:rPr lang="en-US"/>
              <a:t>CLICK TO EDIT MASTER TITLE STYLE</a:t>
            </a:r>
            <a:endParaRPr lang="en-US" noProof="0"/>
          </a:p>
        </p:txBody>
      </p:sp>
      <p:sp>
        <p:nvSpPr>
          <p:cNvPr id="4" name="Subtitle 2">
            <a:extLst>
              <a:ext uri="{FF2B5EF4-FFF2-40B4-BE49-F238E27FC236}">
                <a16:creationId xmlns:a16="http://schemas.microsoft.com/office/drawing/2014/main" id="{81F6E2A8-44B9-E04A-1219-1B4B729E55D9}"/>
              </a:ext>
            </a:extLst>
          </p:cNvPr>
          <p:cNvSpPr>
            <a:spLocks noGrp="1"/>
          </p:cNvSpPr>
          <p:nvPr>
            <p:ph type="subTitle" idx="37"/>
          </p:nvPr>
        </p:nvSpPr>
        <p:spPr>
          <a:xfrm>
            <a:off x="223058" y="5601654"/>
            <a:ext cx="3182615" cy="435252"/>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24099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6" name="Content Placeholder 21">
            <a:extLst>
              <a:ext uri="{FF2B5EF4-FFF2-40B4-BE49-F238E27FC236}">
                <a16:creationId xmlns:a16="http://schemas.microsoft.com/office/drawing/2014/main" id="{79DC0E10-4115-5F96-AE69-7996B10D2828}"/>
              </a:ext>
            </a:extLst>
          </p:cNvPr>
          <p:cNvSpPr>
            <a:spLocks noGrp="1"/>
          </p:cNvSpPr>
          <p:nvPr>
            <p:ph sz="quarter" idx="30"/>
          </p:nvPr>
        </p:nvSpPr>
        <p:spPr>
          <a:xfrm>
            <a:off x="419614" y="3979334"/>
            <a:ext cx="2041870" cy="1330622"/>
          </a:xfrm>
          <a:prstGeom prst="rect">
            <a:avLst/>
          </a:prstGeo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p:txBody>
      </p:sp>
      <p:sp>
        <p:nvSpPr>
          <p:cNvPr id="37" name="Content Placeholder 21">
            <a:extLst>
              <a:ext uri="{FF2B5EF4-FFF2-40B4-BE49-F238E27FC236}">
                <a16:creationId xmlns:a16="http://schemas.microsoft.com/office/drawing/2014/main" id="{6F30B364-D800-1B64-2159-276D3393CEC5}"/>
              </a:ext>
            </a:extLst>
          </p:cNvPr>
          <p:cNvSpPr>
            <a:spLocks noGrp="1"/>
          </p:cNvSpPr>
          <p:nvPr>
            <p:ph sz="quarter" idx="58"/>
          </p:nvPr>
        </p:nvSpPr>
        <p:spPr>
          <a:xfrm>
            <a:off x="2740527" y="3981395"/>
            <a:ext cx="2041870" cy="1330622"/>
          </a:xfrm>
          <a:prstGeom prst="rect">
            <a:avLst/>
          </a:prstGeo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p:txBody>
      </p:sp>
      <p:sp>
        <p:nvSpPr>
          <p:cNvPr id="38" name="Content Placeholder 21">
            <a:extLst>
              <a:ext uri="{FF2B5EF4-FFF2-40B4-BE49-F238E27FC236}">
                <a16:creationId xmlns:a16="http://schemas.microsoft.com/office/drawing/2014/main" id="{1049D810-07BA-BAB1-F78B-F1C521FF8524}"/>
              </a:ext>
            </a:extLst>
          </p:cNvPr>
          <p:cNvSpPr>
            <a:spLocks noGrp="1"/>
          </p:cNvSpPr>
          <p:nvPr>
            <p:ph sz="quarter" idx="59"/>
          </p:nvPr>
        </p:nvSpPr>
        <p:spPr>
          <a:xfrm>
            <a:off x="5049254" y="3979333"/>
            <a:ext cx="2041870" cy="1330622"/>
          </a:xfrm>
          <a:prstGeom prst="rect">
            <a:avLst/>
          </a:prstGeo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p:txBody>
      </p:sp>
      <p:sp>
        <p:nvSpPr>
          <p:cNvPr id="39" name="Content Placeholder 21">
            <a:extLst>
              <a:ext uri="{FF2B5EF4-FFF2-40B4-BE49-F238E27FC236}">
                <a16:creationId xmlns:a16="http://schemas.microsoft.com/office/drawing/2014/main" id="{3247948D-210C-8AAF-28E0-3B7E53BE06B7}"/>
              </a:ext>
            </a:extLst>
          </p:cNvPr>
          <p:cNvSpPr>
            <a:spLocks noGrp="1"/>
          </p:cNvSpPr>
          <p:nvPr>
            <p:ph sz="quarter" idx="60"/>
          </p:nvPr>
        </p:nvSpPr>
        <p:spPr>
          <a:xfrm>
            <a:off x="7376262" y="3979333"/>
            <a:ext cx="2041870" cy="1330622"/>
          </a:xfrm>
          <a:prstGeom prst="rect">
            <a:avLst/>
          </a:prstGeo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p:txBody>
      </p:sp>
      <p:sp>
        <p:nvSpPr>
          <p:cNvPr id="40" name="Content Placeholder 21">
            <a:extLst>
              <a:ext uri="{FF2B5EF4-FFF2-40B4-BE49-F238E27FC236}">
                <a16:creationId xmlns:a16="http://schemas.microsoft.com/office/drawing/2014/main" id="{FAA5BA62-6AAB-824B-91B0-36D45E1C54BC}"/>
              </a:ext>
            </a:extLst>
          </p:cNvPr>
          <p:cNvSpPr>
            <a:spLocks noGrp="1"/>
          </p:cNvSpPr>
          <p:nvPr>
            <p:ph sz="quarter" idx="61"/>
          </p:nvPr>
        </p:nvSpPr>
        <p:spPr>
          <a:xfrm>
            <a:off x="9690695" y="3979333"/>
            <a:ext cx="2041870" cy="1330622"/>
          </a:xfrm>
          <a:prstGeom prst="rect">
            <a:avLst/>
          </a:prstGeo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p:txBody>
      </p:sp>
      <p:sp>
        <p:nvSpPr>
          <p:cNvPr id="7" name="Text Placeholder 11">
            <a:extLst>
              <a:ext uri="{FF2B5EF4-FFF2-40B4-BE49-F238E27FC236}">
                <a16:creationId xmlns:a16="http://schemas.microsoft.com/office/drawing/2014/main" id="{FBC89CB1-E891-A188-4BDB-02B15C567B5B}"/>
              </a:ext>
            </a:extLst>
          </p:cNvPr>
          <p:cNvSpPr>
            <a:spLocks noGrp="1"/>
          </p:cNvSpPr>
          <p:nvPr>
            <p:ph type="body" sz="quarter" idx="14" hasCustomPrompt="1"/>
          </p:nvPr>
        </p:nvSpPr>
        <p:spPr>
          <a:xfrm>
            <a:off x="420001" y="3484093"/>
            <a:ext cx="2041870" cy="360000"/>
          </a:xfrm>
          <a:prstGeom prst="rect">
            <a:avLst/>
          </a:prstGeom>
          <a:solidFill>
            <a:schemeClr val="accent1"/>
          </a:solidFill>
        </p:spPr>
        <p:txBody>
          <a:bodyPr anchor="ctr"/>
          <a:lstStyle>
            <a:lvl1pPr marL="0" indent="0" algn="ctr">
              <a:buFont typeface="Arial" panose="020B0604020202020204" pitchFamily="34" charset="0"/>
              <a:buNone/>
              <a:defRPr sz="1800" b="0" i="0">
                <a:solidFill>
                  <a:schemeClr val="bg1"/>
                </a:solidFill>
                <a:latin typeface="+mn-lt"/>
              </a:defRPr>
            </a:lvl1pPr>
          </a:lstStyle>
          <a:p>
            <a:pPr lvl="0"/>
            <a:r>
              <a:rPr lang="en-US" noProof="0"/>
              <a:t>Mockup Name</a:t>
            </a:r>
          </a:p>
        </p:txBody>
      </p:sp>
      <p:sp>
        <p:nvSpPr>
          <p:cNvPr id="23" name="Picture Placeholder 3">
            <a:extLst>
              <a:ext uri="{FF2B5EF4-FFF2-40B4-BE49-F238E27FC236}">
                <a16:creationId xmlns:a16="http://schemas.microsoft.com/office/drawing/2014/main" id="{A3973D1B-091F-F5B0-B3DE-9C6CB2669D8E}"/>
              </a:ext>
            </a:extLst>
          </p:cNvPr>
          <p:cNvSpPr>
            <a:spLocks noGrp="1"/>
          </p:cNvSpPr>
          <p:nvPr>
            <p:ph type="pic" sz="quarter" idx="47"/>
          </p:nvPr>
        </p:nvSpPr>
        <p:spPr>
          <a:xfrm>
            <a:off x="5349788" y="1740658"/>
            <a:ext cx="1470795" cy="145439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4" name="Picture Placeholder 3">
            <a:extLst>
              <a:ext uri="{FF2B5EF4-FFF2-40B4-BE49-F238E27FC236}">
                <a16:creationId xmlns:a16="http://schemas.microsoft.com/office/drawing/2014/main" id="{2A0F28DE-FCCC-85E5-DCE7-C98CEC83608D}"/>
              </a:ext>
            </a:extLst>
          </p:cNvPr>
          <p:cNvSpPr>
            <a:spLocks noGrp="1"/>
          </p:cNvSpPr>
          <p:nvPr>
            <p:ph type="pic" sz="quarter" idx="48"/>
          </p:nvPr>
        </p:nvSpPr>
        <p:spPr>
          <a:xfrm>
            <a:off x="7664609" y="1740658"/>
            <a:ext cx="1470795" cy="145439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5" name="Picture Placeholder 3">
            <a:extLst>
              <a:ext uri="{FF2B5EF4-FFF2-40B4-BE49-F238E27FC236}">
                <a16:creationId xmlns:a16="http://schemas.microsoft.com/office/drawing/2014/main" id="{52E81DB5-FD60-560B-8D79-57214240812D}"/>
              </a:ext>
            </a:extLst>
          </p:cNvPr>
          <p:cNvSpPr>
            <a:spLocks noGrp="1"/>
          </p:cNvSpPr>
          <p:nvPr>
            <p:ph type="pic" sz="quarter" idx="49"/>
          </p:nvPr>
        </p:nvSpPr>
        <p:spPr>
          <a:xfrm>
            <a:off x="9979042" y="1740658"/>
            <a:ext cx="1470795" cy="145439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8" name="Picture Placeholder 3">
            <a:extLst>
              <a:ext uri="{FF2B5EF4-FFF2-40B4-BE49-F238E27FC236}">
                <a16:creationId xmlns:a16="http://schemas.microsoft.com/office/drawing/2014/main" id="{AC0E6CC4-EFD0-EF4F-3524-C033FEA18A24}"/>
              </a:ext>
            </a:extLst>
          </p:cNvPr>
          <p:cNvSpPr>
            <a:spLocks noGrp="1"/>
          </p:cNvSpPr>
          <p:nvPr>
            <p:ph type="pic" sz="quarter" idx="23"/>
          </p:nvPr>
        </p:nvSpPr>
        <p:spPr>
          <a:xfrm>
            <a:off x="720146" y="1740658"/>
            <a:ext cx="1470795" cy="145439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2" name="Picture Placeholder 3">
            <a:extLst>
              <a:ext uri="{FF2B5EF4-FFF2-40B4-BE49-F238E27FC236}">
                <a16:creationId xmlns:a16="http://schemas.microsoft.com/office/drawing/2014/main" id="{47F57570-2933-7B8F-39A9-6E12CEF697EA}"/>
              </a:ext>
            </a:extLst>
          </p:cNvPr>
          <p:cNvSpPr>
            <a:spLocks noGrp="1"/>
          </p:cNvSpPr>
          <p:nvPr>
            <p:ph type="pic" sz="quarter" idx="46"/>
          </p:nvPr>
        </p:nvSpPr>
        <p:spPr>
          <a:xfrm>
            <a:off x="3034967" y="1740658"/>
            <a:ext cx="1470795" cy="145439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3" name="Slide Number Placeholder 2">
            <a:extLst>
              <a:ext uri="{FF2B5EF4-FFF2-40B4-BE49-F238E27FC236}">
                <a16:creationId xmlns:a16="http://schemas.microsoft.com/office/drawing/2014/main" id="{1FFD5B38-F7B5-2D00-D4C6-E92B3FC0E0EE}"/>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4" name="Title 1">
            <a:extLst>
              <a:ext uri="{FF2B5EF4-FFF2-40B4-BE49-F238E27FC236}">
                <a16:creationId xmlns:a16="http://schemas.microsoft.com/office/drawing/2014/main" id="{6E5325E5-E183-1157-84CD-D30075DF8EFB}"/>
              </a:ext>
            </a:extLst>
          </p:cNvPr>
          <p:cNvSpPr>
            <a:spLocks noGrp="1"/>
          </p:cNvSpPr>
          <p:nvPr>
            <p:ph type="title"/>
          </p:nvPr>
        </p:nvSpPr>
        <p:spPr>
          <a:xfrm>
            <a:off x="431999" y="432000"/>
            <a:ext cx="9447292"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Cambria" panose="02040503050406030204" pitchFamily="18" charset="0"/>
                <a:ea typeface="+mj-ea"/>
                <a:cs typeface="+mj-cs"/>
              </a:defRPr>
            </a:lvl1pPr>
          </a:lstStyle>
          <a:p>
            <a:r>
              <a:rPr lang="en-US"/>
              <a:t>Click to edit Master title style</a:t>
            </a:r>
            <a:endParaRPr lang="en-US" noProof="0"/>
          </a:p>
        </p:txBody>
      </p:sp>
      <p:sp>
        <p:nvSpPr>
          <p:cNvPr id="27" name="Text Placeholder 11">
            <a:extLst>
              <a:ext uri="{FF2B5EF4-FFF2-40B4-BE49-F238E27FC236}">
                <a16:creationId xmlns:a16="http://schemas.microsoft.com/office/drawing/2014/main" id="{765DEDA7-62EF-AB5E-BF4F-BE50A241AE2B}"/>
              </a:ext>
            </a:extLst>
          </p:cNvPr>
          <p:cNvSpPr>
            <a:spLocks noGrp="1"/>
          </p:cNvSpPr>
          <p:nvPr>
            <p:ph type="body" sz="quarter" idx="51" hasCustomPrompt="1"/>
          </p:nvPr>
        </p:nvSpPr>
        <p:spPr>
          <a:xfrm>
            <a:off x="2734822" y="3484093"/>
            <a:ext cx="2041870" cy="360000"/>
          </a:xfrm>
          <a:prstGeom prst="rect">
            <a:avLst/>
          </a:prstGeom>
          <a:solidFill>
            <a:schemeClr val="accent1"/>
          </a:solidFill>
        </p:spPr>
        <p:txBody>
          <a:bodyPr anchor="ctr"/>
          <a:lstStyle>
            <a:lvl1pPr marL="0" indent="0" algn="ctr">
              <a:buFont typeface="Arial" panose="020B0604020202020204" pitchFamily="34" charset="0"/>
              <a:buNone/>
              <a:defRPr sz="1800" b="0" i="0">
                <a:solidFill>
                  <a:schemeClr val="bg1"/>
                </a:solidFill>
                <a:latin typeface="+mn-lt"/>
              </a:defRPr>
            </a:lvl1pPr>
          </a:lstStyle>
          <a:p>
            <a:pPr lvl="0"/>
            <a:r>
              <a:rPr lang="en-US" noProof="0"/>
              <a:t>Mockup Name</a:t>
            </a:r>
          </a:p>
        </p:txBody>
      </p:sp>
      <p:sp>
        <p:nvSpPr>
          <p:cNvPr id="29" name="Text Placeholder 11">
            <a:extLst>
              <a:ext uri="{FF2B5EF4-FFF2-40B4-BE49-F238E27FC236}">
                <a16:creationId xmlns:a16="http://schemas.microsoft.com/office/drawing/2014/main" id="{EAB541BA-5D14-E9CF-C0A9-7487E6EE2258}"/>
              </a:ext>
            </a:extLst>
          </p:cNvPr>
          <p:cNvSpPr>
            <a:spLocks noGrp="1"/>
          </p:cNvSpPr>
          <p:nvPr>
            <p:ph type="body" sz="quarter" idx="53" hasCustomPrompt="1"/>
          </p:nvPr>
        </p:nvSpPr>
        <p:spPr>
          <a:xfrm>
            <a:off x="5061442" y="3484093"/>
            <a:ext cx="2041870" cy="360000"/>
          </a:xfrm>
          <a:prstGeom prst="rect">
            <a:avLst/>
          </a:prstGeom>
          <a:solidFill>
            <a:schemeClr val="accent1"/>
          </a:solidFill>
        </p:spPr>
        <p:txBody>
          <a:bodyPr anchor="ctr"/>
          <a:lstStyle>
            <a:lvl1pPr marL="0" indent="0" algn="ctr">
              <a:buFont typeface="Arial" panose="020B0604020202020204" pitchFamily="34" charset="0"/>
              <a:buNone/>
              <a:defRPr sz="1800" b="0" i="0">
                <a:solidFill>
                  <a:schemeClr val="bg1"/>
                </a:solidFill>
                <a:latin typeface="+mn-lt"/>
              </a:defRPr>
            </a:lvl1pPr>
          </a:lstStyle>
          <a:p>
            <a:pPr lvl="0"/>
            <a:r>
              <a:rPr lang="en-US" noProof="0"/>
              <a:t>Mockup Name</a:t>
            </a:r>
          </a:p>
        </p:txBody>
      </p:sp>
      <p:sp>
        <p:nvSpPr>
          <p:cNvPr id="31" name="Text Placeholder 11">
            <a:extLst>
              <a:ext uri="{FF2B5EF4-FFF2-40B4-BE49-F238E27FC236}">
                <a16:creationId xmlns:a16="http://schemas.microsoft.com/office/drawing/2014/main" id="{8C9E6203-3FF3-6B73-F020-EBBC14874AEC}"/>
              </a:ext>
            </a:extLst>
          </p:cNvPr>
          <p:cNvSpPr>
            <a:spLocks noGrp="1"/>
          </p:cNvSpPr>
          <p:nvPr>
            <p:ph type="body" sz="quarter" idx="55" hasCustomPrompt="1"/>
          </p:nvPr>
        </p:nvSpPr>
        <p:spPr>
          <a:xfrm>
            <a:off x="7376263" y="3484093"/>
            <a:ext cx="2041870" cy="360000"/>
          </a:xfrm>
          <a:prstGeom prst="rect">
            <a:avLst/>
          </a:prstGeom>
          <a:solidFill>
            <a:schemeClr val="accent1"/>
          </a:solidFill>
        </p:spPr>
        <p:txBody>
          <a:bodyPr anchor="ctr"/>
          <a:lstStyle>
            <a:lvl1pPr marL="0" indent="0" algn="ctr">
              <a:buFont typeface="Arial" panose="020B0604020202020204" pitchFamily="34" charset="0"/>
              <a:buNone/>
              <a:defRPr sz="1800" b="0" i="0">
                <a:solidFill>
                  <a:schemeClr val="bg1"/>
                </a:solidFill>
                <a:latin typeface="+mn-lt"/>
              </a:defRPr>
            </a:lvl1pPr>
          </a:lstStyle>
          <a:p>
            <a:pPr lvl="0"/>
            <a:r>
              <a:rPr lang="en-US" noProof="0"/>
              <a:t>Mockup Name</a:t>
            </a:r>
          </a:p>
        </p:txBody>
      </p:sp>
      <p:sp>
        <p:nvSpPr>
          <p:cNvPr id="33" name="Text Placeholder 11">
            <a:extLst>
              <a:ext uri="{FF2B5EF4-FFF2-40B4-BE49-F238E27FC236}">
                <a16:creationId xmlns:a16="http://schemas.microsoft.com/office/drawing/2014/main" id="{F4EFAA08-0690-B15A-C68C-91D45357E6FF}"/>
              </a:ext>
            </a:extLst>
          </p:cNvPr>
          <p:cNvSpPr>
            <a:spLocks noGrp="1"/>
          </p:cNvSpPr>
          <p:nvPr>
            <p:ph type="body" sz="quarter" idx="57" hasCustomPrompt="1"/>
          </p:nvPr>
        </p:nvSpPr>
        <p:spPr>
          <a:xfrm>
            <a:off x="9690696" y="3484093"/>
            <a:ext cx="2041870" cy="360000"/>
          </a:xfrm>
          <a:prstGeom prst="rect">
            <a:avLst/>
          </a:prstGeom>
          <a:solidFill>
            <a:schemeClr val="accent1"/>
          </a:solidFill>
        </p:spPr>
        <p:txBody>
          <a:bodyPr anchor="ctr"/>
          <a:lstStyle>
            <a:lvl1pPr marL="0" indent="0" algn="ctr">
              <a:buFont typeface="Arial" panose="020B0604020202020204" pitchFamily="34" charset="0"/>
              <a:buNone/>
              <a:defRPr sz="1800" b="0" i="0">
                <a:solidFill>
                  <a:schemeClr val="bg1"/>
                </a:solidFill>
                <a:latin typeface="+mn-lt"/>
              </a:defRPr>
            </a:lvl1pPr>
          </a:lstStyle>
          <a:p>
            <a:pPr lvl="0"/>
            <a:r>
              <a:rPr lang="en-US" noProof="0"/>
              <a:t>Mockup Name</a:t>
            </a:r>
          </a:p>
        </p:txBody>
      </p:sp>
      <p:pic>
        <p:nvPicPr>
          <p:cNvPr id="60" name="Picture 59" descr="A picture containing clipart&#10;&#10;Description automatically generated">
            <a:extLst>
              <a:ext uri="{FF2B5EF4-FFF2-40B4-BE49-F238E27FC236}">
                <a16:creationId xmlns:a16="http://schemas.microsoft.com/office/drawing/2014/main" id="{BAF81F80-E30B-F85A-99CC-7BB0BCA56AD8}"/>
              </a:ext>
            </a:extLst>
          </p:cNvPr>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263182" y="82810"/>
            <a:ext cx="2338794" cy="650957"/>
          </a:xfrm>
          <a:prstGeom prst="rect">
            <a:avLst/>
          </a:prstGeom>
        </p:spPr>
      </p:pic>
      <p:grpSp>
        <p:nvGrpSpPr>
          <p:cNvPr id="2" name="Group 1">
            <a:extLst>
              <a:ext uri="{FF2B5EF4-FFF2-40B4-BE49-F238E27FC236}">
                <a16:creationId xmlns:a16="http://schemas.microsoft.com/office/drawing/2014/main" id="{01EA2EF1-54EB-AB81-A34B-AEE02E4022EA}"/>
              </a:ext>
            </a:extLst>
          </p:cNvPr>
          <p:cNvGrpSpPr/>
          <p:nvPr userDrawn="1"/>
        </p:nvGrpSpPr>
        <p:grpSpPr>
          <a:xfrm>
            <a:off x="5371587" y="6105946"/>
            <a:ext cx="1431723" cy="393044"/>
            <a:chOff x="5371587" y="-3"/>
            <a:chExt cx="1431723" cy="516660"/>
          </a:xfrm>
          <a:solidFill>
            <a:schemeClr val="accent6"/>
          </a:solidFill>
        </p:grpSpPr>
        <p:sp>
          <p:nvSpPr>
            <p:cNvPr id="5" name="Rectangle 4">
              <a:extLst>
                <a:ext uri="{FF2B5EF4-FFF2-40B4-BE49-F238E27FC236}">
                  <a16:creationId xmlns:a16="http://schemas.microsoft.com/office/drawing/2014/main" id="{E7ED7571-49EE-66D2-87BC-203D76620FC1}"/>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F41F83C-E67B-39AF-3AFE-2C0C9AA4B8C9}"/>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642B97-3468-3B35-0B8A-A0665F464AC0}"/>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C306C7-87C1-4AF3-45B7-553A73E8AB02}"/>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636FB-79A4-0D63-E3A5-35B6156CF951}"/>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2FA4D8-B007-22F4-5E4E-4E65D4AC2CE1}"/>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05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7" name="Footer Placeholder 4">
            <a:extLst>
              <a:ext uri="{FF2B5EF4-FFF2-40B4-BE49-F238E27FC236}">
                <a16:creationId xmlns:a16="http://schemas.microsoft.com/office/drawing/2014/main" id="{52439FE4-C4D3-93BA-14C9-347A72474D33}"/>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C4FCDD26-43DB-4055-586B-1874D46E8D4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40091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48710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94549FB-4315-16E3-FD9B-3E6B39A75C6A}"/>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Slide Number Placeholder 5">
            <a:extLst>
              <a:ext uri="{FF2B5EF4-FFF2-40B4-BE49-F238E27FC236}">
                <a16:creationId xmlns:a16="http://schemas.microsoft.com/office/drawing/2014/main" id="{36081F29-8252-BB44-6E1D-7FA97ECCB9E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1346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Rectangle 6">
            <a:extLst>
              <a:ext uri="{FF2B5EF4-FFF2-40B4-BE49-F238E27FC236}">
                <a16:creationId xmlns:a16="http://schemas.microsoft.com/office/drawing/2014/main" id="{11E5E3EF-A9A0-1C7E-9920-0E1683D1C15D}"/>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BA51CFE-ED6B-3473-9A50-3AB371986B0A}"/>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672237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DBB58A3-8A88-B4AC-0F84-02547D6FDA3F}"/>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Rectangle 1">
            <a:extLst>
              <a:ext uri="{FF2B5EF4-FFF2-40B4-BE49-F238E27FC236}">
                <a16:creationId xmlns:a16="http://schemas.microsoft.com/office/drawing/2014/main" id="{BECA45DD-713E-66FA-A4CD-D00549E48965}"/>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B7F4DDE-02C0-E4F3-9969-8076F26C8BD8}"/>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443770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3.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2.emf"/><Relationship Id="rId5" Type="http://schemas.openxmlformats.org/officeDocument/2006/relationships/slideLayout" Target="../slideLayouts/slideLayout23.xml"/><Relationship Id="rId10"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5.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with medium confidence">
            <a:extLst>
              <a:ext uri="{FF2B5EF4-FFF2-40B4-BE49-F238E27FC236}">
                <a16:creationId xmlns:a16="http://schemas.microsoft.com/office/drawing/2014/main" id="{9FA481DD-32B8-5AEA-0616-FA6ED2C3DB59}"/>
              </a:ext>
            </a:extLst>
          </p:cNvPr>
          <p:cNvPicPr>
            <a:picLocks noChangeAspect="1"/>
          </p:cNvPicPr>
          <p:nvPr userDrawn="1"/>
        </p:nvPicPr>
        <p:blipFill>
          <a:blip r:embed="rId12"/>
          <a:stretch>
            <a:fillRect/>
          </a:stretch>
        </p:blipFill>
        <p:spPr>
          <a:xfrm>
            <a:off x="10680694" y="6383966"/>
            <a:ext cx="1393650" cy="458930"/>
          </a:xfrm>
          <a:prstGeom prst="rect">
            <a:avLst/>
          </a:prstGeom>
        </p:spPr>
      </p:pic>
      <p:sp>
        <p:nvSpPr>
          <p:cNvPr id="4" name="Slide Number Placeholder 5">
            <a:extLst>
              <a:ext uri="{FF2B5EF4-FFF2-40B4-BE49-F238E27FC236}">
                <a16:creationId xmlns:a16="http://schemas.microsoft.com/office/drawing/2014/main" id="{B98130B7-1141-8D39-E7F6-DFD2974A68C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
        <p:nvSpPr>
          <p:cNvPr id="5" name="MSIPCMContentMarking" descr="{&quot;HashCode&quot;:1071427657,&quot;Placement&quot;:&quot;Footer&quot;,&quot;Top&quot;:519.343,&quot;Left&quot;:444.2841,&quot;SlideWidth&quot;:960,&quot;SlideHeight&quot;:540}">
            <a:extLst>
              <a:ext uri="{FF2B5EF4-FFF2-40B4-BE49-F238E27FC236}">
                <a16:creationId xmlns:a16="http://schemas.microsoft.com/office/drawing/2014/main" id="{D1907707-B40A-EF1E-B9D8-2230980B588E}"/>
              </a:ext>
            </a:extLst>
          </p:cNvPr>
          <p:cNvSpPr txBox="1"/>
          <p:nvPr userDrawn="1"/>
        </p:nvSpPr>
        <p:spPr>
          <a:xfrm>
            <a:off x="5642408" y="6595656"/>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Confidential</a:t>
            </a:r>
          </a:p>
        </p:txBody>
      </p:sp>
    </p:spTree>
    <p:extLst>
      <p:ext uri="{BB962C8B-B14F-4D97-AF65-F5344CB8AC3E}">
        <p14:creationId xmlns:p14="http://schemas.microsoft.com/office/powerpoint/2010/main" val="131316931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3" r:id="rId3"/>
    <p:sldLayoutId id="2147483664" r:id="rId4"/>
    <p:sldLayoutId id="2147483665" r:id="rId5"/>
    <p:sldLayoutId id="2147483666" r:id="rId6"/>
    <p:sldLayoutId id="2147483652" r:id="rId7"/>
    <p:sldLayoutId id="2147483653" r:id="rId8"/>
    <p:sldLayoutId id="2147483655" r:id="rId9"/>
  </p:sldLayoutIdLst>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53136D8-4F35-F392-C866-DBF5BC154518}"/>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
        <p:nvSpPr>
          <p:cNvPr id="6" name="TextBox 5">
            <a:extLst>
              <a:ext uri="{FF2B5EF4-FFF2-40B4-BE49-F238E27FC236}">
                <a16:creationId xmlns:a16="http://schemas.microsoft.com/office/drawing/2014/main" id="{3B54855A-04FC-1E77-C312-A01F16470BC0}"/>
              </a:ext>
            </a:extLst>
          </p:cNvPr>
          <p:cNvSpPr txBox="1"/>
          <p:nvPr>
            <p:extLst>
              <p:ext uri="{1162E1C5-73C7-4A58-AE30-91384D911F3F}">
                <p184:classification xmlns:p184="http://schemas.microsoft.com/office/powerpoint/2018/4/main" val="ftr"/>
              </p:ext>
            </p:extLst>
          </p:nvPr>
        </p:nvSpPr>
        <p:spPr>
          <a:xfrm>
            <a:off x="5783263" y="6642100"/>
            <a:ext cx="6540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a:t>
            </a:r>
          </a:p>
        </p:txBody>
      </p:sp>
      <p:sp>
        <p:nvSpPr>
          <p:cNvPr id="5" name="MSIPCMContentMarking" descr="{&quot;HashCode&quot;:1071427657,&quot;Placement&quot;:&quot;Footer&quot;,&quot;Top&quot;:519.343,&quot;Left&quot;:444.2841,&quot;SlideWidth&quot;:960,&quot;SlideHeight&quot;:540}">
            <a:extLst>
              <a:ext uri="{FF2B5EF4-FFF2-40B4-BE49-F238E27FC236}">
                <a16:creationId xmlns:a16="http://schemas.microsoft.com/office/drawing/2014/main" id="{D056D1FB-2E03-48A8-A3BA-92D7BA327CD2}"/>
              </a:ext>
            </a:extLst>
          </p:cNvPr>
          <p:cNvSpPr txBox="1"/>
          <p:nvPr userDrawn="1"/>
        </p:nvSpPr>
        <p:spPr>
          <a:xfrm>
            <a:off x="5642408" y="6595656"/>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Confidential</a:t>
            </a:r>
          </a:p>
        </p:txBody>
      </p:sp>
    </p:spTree>
    <p:extLst>
      <p:ext uri="{BB962C8B-B14F-4D97-AF65-F5344CB8AC3E}">
        <p14:creationId xmlns:p14="http://schemas.microsoft.com/office/powerpoint/2010/main" val="41441878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ftr="0" dt="0"/>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userDrawn="1">
            <p:custDataLst>
              <p:tags r:id="rId9"/>
            </p:custDataLst>
            <p:extLst>
              <p:ext uri="{D42A27DB-BD31-4B8C-83A1-F6EECF244321}">
                <p14:modId xmlns:p14="http://schemas.microsoft.com/office/powerpoint/2010/main" val="72542583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18" name="Object 17" hidden="1"/>
                      <p:cNvPicPr/>
                      <p:nvPr/>
                    </p:nvPicPr>
                    <p:blipFill>
                      <a:blip r:embed="rId11"/>
                      <a:stretch>
                        <a:fillRect/>
                      </a:stretch>
                    </p:blipFill>
                    <p:spPr>
                      <a:xfrm>
                        <a:off x="2118" y="1589"/>
                        <a:ext cx="2116" cy="1587"/>
                      </a:xfrm>
                      <a:prstGeom prst="rect">
                        <a:avLst/>
                      </a:prstGeom>
                    </p:spPr>
                  </p:pic>
                </p:oleObj>
              </mc:Fallback>
            </mc:AlternateContent>
          </a:graphicData>
        </a:graphic>
      </p:graphicFrame>
      <p:sp>
        <p:nvSpPr>
          <p:cNvPr id="1026" name="Rectangle 9"/>
          <p:cNvSpPr>
            <a:spLocks noGrp="1" noChangeArrowheads="1"/>
          </p:cNvSpPr>
          <p:nvPr>
            <p:ph type="title"/>
          </p:nvPr>
        </p:nvSpPr>
        <p:spPr bwMode="gray">
          <a:xfrm>
            <a:off x="609600" y="262344"/>
            <a:ext cx="10972800" cy="575856"/>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gray">
          <a:xfrm>
            <a:off x="609600" y="1058862"/>
            <a:ext cx="10972800" cy="4960938"/>
          </a:xfrm>
          <a:prstGeom prst="rect">
            <a:avLst/>
          </a:prstGeom>
          <a:noFill/>
          <a:ln w="9525">
            <a:noFill/>
            <a:miter lim="800000"/>
            <a:headEnd/>
            <a:tailEnd/>
          </a:ln>
        </p:spPr>
        <p:txBody>
          <a:bodyPr vert="horz" wrap="square" lIns="0" tIns="91440" rIns="0" bIns="91440"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
        <p:nvSpPr>
          <p:cNvPr id="12" name="Text Box 11">
            <a:extLst>
              <a:ext uri="{FF2B5EF4-FFF2-40B4-BE49-F238E27FC236}">
                <a16:creationId xmlns:a16="http://schemas.microsoft.com/office/drawing/2014/main" id="{70452F45-793C-4161-B800-DDC8E12A321C}"/>
              </a:ext>
            </a:extLst>
          </p:cNvPr>
          <p:cNvSpPr txBox="1">
            <a:spLocks noChangeArrowheads="1"/>
          </p:cNvSpPr>
          <p:nvPr userDrawn="1"/>
        </p:nvSpPr>
        <p:spPr bwMode="gray">
          <a:xfrm>
            <a:off x="11391900" y="6421254"/>
            <a:ext cx="381000" cy="276999"/>
          </a:xfrm>
          <a:prstGeom prst="rect">
            <a:avLst/>
          </a:prstGeom>
          <a:noFill/>
          <a:ln w="9525" algn="ctr">
            <a:noFill/>
            <a:miter lim="800000"/>
            <a:headEnd/>
            <a:tailEnd/>
          </a:ln>
          <a:effectLst/>
        </p:spPr>
        <p:txBody>
          <a:bodyPr wrap="square" lIns="0" tIns="91440" rIns="0" bIns="91440" anchor="ctr">
            <a:noAutofit/>
          </a:bodyPr>
          <a:lstStyle/>
          <a:p>
            <a:pPr algn="l" eaLnBrk="0" hangingPunct="0">
              <a:defRPr/>
            </a:pPr>
            <a:fld id="{7FF9A1F4-64AA-44F0-9CF9-9F4BF196AB76}" type="slidenum">
              <a:rPr lang="en-US" sz="1000" b="0">
                <a:solidFill>
                  <a:schemeClr val="tx2">
                    <a:lumMod val="50000"/>
                  </a:schemeClr>
                </a:solidFill>
                <a:latin typeface="Calibri" panose="020F0502020204030204" pitchFamily="34" charset="0"/>
                <a:cs typeface="Calibri" panose="020F0502020204030204" pitchFamily="34" charset="0"/>
              </a:rPr>
              <a:pPr algn="l" eaLnBrk="0" hangingPunct="0">
                <a:defRPr/>
              </a:pPr>
              <a:t>‹#›</a:t>
            </a:fld>
            <a:endParaRPr lang="en-US" sz="1000" b="0">
              <a:solidFill>
                <a:schemeClr val="tx2">
                  <a:lumMod val="50000"/>
                </a:schemeClr>
              </a:solidFill>
              <a:latin typeface="Calibri" panose="020F0502020204030204" pitchFamily="34" charset="0"/>
              <a:cs typeface="Calibri" panose="020F0502020204030204" pitchFamily="34" charset="0"/>
            </a:endParaRPr>
          </a:p>
        </p:txBody>
      </p:sp>
      <p:pic>
        <p:nvPicPr>
          <p:cNvPr id="4" name="Picture 3" descr="Logo&#10;&#10;AI-generated content may be incorrect.">
            <a:extLst>
              <a:ext uri="{FF2B5EF4-FFF2-40B4-BE49-F238E27FC236}">
                <a16:creationId xmlns:a16="http://schemas.microsoft.com/office/drawing/2014/main" id="{641573E6-7403-59A0-45F2-948BE4E337E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37008" y="6053667"/>
            <a:ext cx="907183" cy="719699"/>
          </a:xfrm>
          <a:prstGeom prst="rect">
            <a:avLst/>
          </a:prstGeom>
        </p:spPr>
      </p:pic>
    </p:spTree>
    <p:extLst>
      <p:ext uri="{BB962C8B-B14F-4D97-AF65-F5344CB8AC3E}">
        <p14:creationId xmlns:p14="http://schemas.microsoft.com/office/powerpoint/2010/main" val="28648276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rtl="0" eaLnBrk="1" fontAlgn="base" hangingPunct="1">
        <a:spcBef>
          <a:spcPct val="0"/>
        </a:spcBef>
        <a:spcAft>
          <a:spcPct val="0"/>
        </a:spcAft>
        <a:defRPr sz="2400" b="1">
          <a:solidFill>
            <a:srgbClr val="002060"/>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228600" indent="-228600" algn="l" rtl="0" eaLnBrk="1" fontAlgn="base" hangingPunct="1">
        <a:lnSpc>
          <a:spcPct val="100000"/>
        </a:lnSpc>
        <a:spcBef>
          <a:spcPts val="0"/>
        </a:spcBef>
        <a:spcAft>
          <a:spcPts val="600"/>
        </a:spcAft>
        <a:buChar char="•"/>
        <a:defRPr sz="2200" b="1">
          <a:solidFill>
            <a:schemeClr val="tx1"/>
          </a:solidFill>
          <a:latin typeface="Calibri" panose="020F0502020204030204" pitchFamily="34" charset="0"/>
          <a:ea typeface="+mn-ea"/>
          <a:cs typeface="Calibri" panose="020F0502020204030204" pitchFamily="34" charset="0"/>
        </a:defRPr>
      </a:lvl1pPr>
      <a:lvl2pPr marL="457200" indent="-230188" algn="l" rtl="0" eaLnBrk="1" fontAlgn="base" hangingPunct="1">
        <a:lnSpc>
          <a:spcPct val="100000"/>
        </a:lnSpc>
        <a:spcBef>
          <a:spcPts val="0"/>
        </a:spcBef>
        <a:spcAft>
          <a:spcPts val="600"/>
        </a:spcAft>
        <a:buFont typeface="Courier New" panose="02070309020205020404" pitchFamily="49" charset="0"/>
        <a:buChar char="o"/>
        <a:defRPr sz="2000">
          <a:solidFill>
            <a:schemeClr val="tx1"/>
          </a:solidFill>
          <a:latin typeface="Calibri" panose="020F0502020204030204" pitchFamily="34" charset="0"/>
          <a:cs typeface="Calibri" panose="020F0502020204030204" pitchFamily="34" charset="0"/>
        </a:defRPr>
      </a:lvl2pPr>
      <a:lvl3pPr marL="688975" indent="-231775" algn="l" rtl="0" eaLnBrk="1" fontAlgn="base" hangingPunct="1">
        <a:lnSpc>
          <a:spcPct val="100000"/>
        </a:lnSpc>
        <a:spcBef>
          <a:spcPts val="0"/>
        </a:spcBef>
        <a:spcAft>
          <a:spcPts val="600"/>
        </a:spcAft>
        <a:buFont typeface="Calibri" panose="020F0502020204030204" pitchFamily="34" charset="0"/>
        <a:buChar char="–"/>
        <a:defRPr sz="1800">
          <a:solidFill>
            <a:schemeClr val="tx1"/>
          </a:solidFill>
          <a:latin typeface="Calibri" panose="020F0502020204030204" pitchFamily="34" charset="0"/>
          <a:cs typeface="Calibri" panose="020F0502020204030204" pitchFamily="34" charset="0"/>
        </a:defRPr>
      </a:lvl3pPr>
      <a:lvl4pPr marL="914400" indent="-225425" algn="l" rtl="0" eaLnBrk="1" fontAlgn="base" hangingPunct="1">
        <a:lnSpc>
          <a:spcPct val="120000"/>
        </a:lnSpc>
        <a:spcBef>
          <a:spcPts val="600"/>
        </a:spcBef>
        <a:spcAft>
          <a:spcPct val="0"/>
        </a:spcAft>
        <a:buChar char="–"/>
        <a:defRPr sz="1400">
          <a:solidFill>
            <a:schemeClr val="tx1"/>
          </a:solidFill>
          <a:latin typeface="Calibri" panose="020F0502020204030204" pitchFamily="34" charset="0"/>
          <a:cs typeface="Calibri" panose="020F0502020204030204" pitchFamily="34" charset="0"/>
        </a:defRPr>
      </a:lvl4pPr>
      <a:lvl5pPr marL="1144588" indent="-230188" algn="l" rtl="0" eaLnBrk="1" fontAlgn="base" hangingPunct="1">
        <a:lnSpc>
          <a:spcPct val="120000"/>
        </a:lnSpc>
        <a:spcBef>
          <a:spcPts val="600"/>
        </a:spcBef>
        <a:spcAft>
          <a:spcPct val="0"/>
        </a:spcAft>
        <a:buChar char="•"/>
        <a:defRPr sz="1400">
          <a:solidFill>
            <a:schemeClr val="tx1"/>
          </a:solidFill>
          <a:latin typeface="Calibri" panose="020F0502020204030204" pitchFamily="34" charset="0"/>
          <a:cs typeface="Calibri" panose="020F0502020204030204" pitchFamily="34"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pPr algn="ctr"/>
            <a:r>
              <a:rPr lang="en-US" sz="1200" spc="300">
                <a:solidFill>
                  <a:schemeClr val="bg1"/>
                </a:solidFill>
              </a:rPr>
              <a:t>CELEBRATING 50 YEARS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2" name="Picture 1" descr="A picture containing drawing&#10;&#10;Description automatically generated">
            <a:extLst>
              <a:ext uri="{FF2B5EF4-FFF2-40B4-BE49-F238E27FC236}">
                <a16:creationId xmlns:a16="http://schemas.microsoft.com/office/drawing/2014/main" id="{270E428D-56B1-7909-5761-F3B3C0C9B38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3681" y="6558020"/>
            <a:ext cx="770719" cy="242260"/>
          </a:xfrm>
          <a:prstGeom prst="rect">
            <a:avLst/>
          </a:prstGeom>
        </p:spPr>
      </p:pic>
    </p:spTree>
    <p:extLst>
      <p:ext uri="{BB962C8B-B14F-4D97-AF65-F5344CB8AC3E}">
        <p14:creationId xmlns:p14="http://schemas.microsoft.com/office/powerpoint/2010/main" val="33914196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pPr algn="ctr"/>
            <a:r>
              <a:rPr lang="en-US" sz="1200" spc="300">
                <a:solidFill>
                  <a:schemeClr val="bg1"/>
                </a:solidFill>
              </a:rPr>
              <a:t>CELEBRATING 50 YEARS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2" name="Picture 1" descr="A picture containing drawing&#10;&#10;Description automatically generated">
            <a:extLst>
              <a:ext uri="{FF2B5EF4-FFF2-40B4-BE49-F238E27FC236}">
                <a16:creationId xmlns:a16="http://schemas.microsoft.com/office/drawing/2014/main" id="{270E428D-56B1-7909-5761-F3B3C0C9B38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3681" y="6558020"/>
            <a:ext cx="770719" cy="242260"/>
          </a:xfrm>
          <a:prstGeom prst="rect">
            <a:avLst/>
          </a:prstGeom>
        </p:spPr>
      </p:pic>
    </p:spTree>
    <p:extLst>
      <p:ext uri="{BB962C8B-B14F-4D97-AF65-F5344CB8AC3E}">
        <p14:creationId xmlns:p14="http://schemas.microsoft.com/office/powerpoint/2010/main" val="33393852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1.gi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751_C3754D6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althinsurance.org/glossary/premium-tax-credit/"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hyperlink" Target="https://www.brookings.edu/blog/usc-brookings-schaeffer-on-health-policy/2021/04/19/what-does-the-american-rescue-plans-premium-tax-credit-expansion-and-the-uncertainty-around-it-mean-for-state-health-policy/" TargetMode="External"/><Relationship Id="rId5" Type="http://schemas.openxmlformats.org/officeDocument/2006/relationships/image" Target="../media/image36.png"/><Relationship Id="rId4" Type="http://schemas.openxmlformats.org/officeDocument/2006/relationships/hyperlink" Target="https://www.cms.gov/newsroom/fact-sheets/american-rescue-plan-and-marketplac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budget.ca.gov/2019-20/pdf/Enacted/BudgetSummary/FullBudgetSummary.pdf" TargetMode="External"/><Relationship Id="rId7" Type="http://schemas.openxmlformats.org/officeDocument/2006/relationships/hyperlink" Target="https://lao.ca.gov/Publications/Report/4681"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hyperlink" Target="https://www.coveredca.com/newsroom/news-releases/2025/08/14/covered-california-rates-and-plans-for-2026-consumer-affordability-on-the-line-with-uncertainty-surrounding-federal-premium-tax-credit-extens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hyperlink" Target="https://leg.colorado.gov/bills/sb20-215" TargetMode="Externa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hyperlink" Target="https://mgaleg.maryland.gov/mgawebsite/Legislation/Details/hb0780?ys=2021RS" TargetMode="External"/><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hyperlink" Target="https://mgaleg.maryland.gov/2025RS/fnotes/bil_0002/hb1082.pdf" TargetMode="External"/><Relationship Id="rId5" Type="http://schemas.openxmlformats.org/officeDocument/2006/relationships/hyperlink" Target="https://web.archive.org/web/20231209212540/https:/www.marylandhealthconnection.gov/young-adult-subsidy-program-expands-age-range/" TargetMode="External"/><Relationship Id="rId4" Type="http://schemas.openxmlformats.org/officeDocument/2006/relationships/hyperlink" Target="https://www.marylandhbe.com/policy/reinsurance-progra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nmlegis.gov/Legislation/Legislation?Chamber=S&amp;LegType=B&amp;LegNo=317&amp;year=21" TargetMode="External"/><Relationship Id="rId7" Type="http://schemas.openxmlformats.org/officeDocument/2006/relationships/hyperlink" Target="https://a.storyblok.com/f/132761/x/4261617cc5/2025-health-insurance-marketplace-affordability-program-policy-and-procedures-manual_240426.pdf" TargetMode="Externa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hyperlink" Target="https://www.osi.state.nm.us/en/news/pr-2025-08-1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ms.gov/marketplace/states/section-1332-state-innovation-waivers" TargetMode="External"/><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45.jpeg"/><Relationship Id="rId4" Type="http://schemas.openxmlformats.org/officeDocument/2006/relationships/hyperlink" Target="https://info.nystateofhealth.ny.gov/1332#:~:text=Section%201332%20State%20Innovation%20Waivers%EE%80%80%20allow"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app.leg.wa.gov/billsummary?BillNumber=5377&amp;Year=2021&amp;Initiative=false#documentSection"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hyperlink" Target="https://www.wahbexchange.org/content/dam/materials/communications/committees-and-workgroups/cc-stakeholder/2025/PY2026DraftCascadeCareSavingsMaximumPerMemberPerMonthPublicCommentSlides.pdf" TargetMode="External"/><Relationship Id="rId4" Type="http://schemas.openxmlformats.org/officeDocument/2006/relationships/hyperlink" Target="https://app.leg.wa.gov/RCW/default.aspx?cite=43.71.13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925EBE5-AB3A-144E-0C59-0D3DF90A2118}"/>
              </a:ext>
              <a:ext uri="{C183D7F6-B498-43B3-948B-1728B52AA6E4}">
                <adec:decorative xmlns:adec="http://schemas.microsoft.com/office/drawing/2017/decorative" val="1"/>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1</a:t>
            </a:fld>
            <a:endParaRPr lang="en-US"/>
          </a:p>
        </p:txBody>
      </p:sp>
      <p:sp>
        <p:nvSpPr>
          <p:cNvPr id="7" name="Title 1">
            <a:extLst>
              <a:ext uri="{FF2B5EF4-FFF2-40B4-BE49-F238E27FC236}">
                <a16:creationId xmlns:a16="http://schemas.microsoft.com/office/drawing/2014/main" id="{6D13B0DF-2569-2149-030B-DC3A23665591}"/>
              </a:ext>
              <a:ext uri="{C183D7F6-B498-43B3-948B-1728B52AA6E4}">
                <adec:decorative xmlns:adec="http://schemas.microsoft.com/office/drawing/2017/decorative" val="1"/>
              </a:ext>
            </a:extLst>
          </p:cNvPr>
          <p:cNvSpPr>
            <a:spLocks noGrp="1"/>
          </p:cNvSpPr>
          <p:nvPr>
            <p:ph type="title"/>
          </p:nvPr>
        </p:nvSpPr>
        <p:spPr>
          <a:xfrm>
            <a:off x="255683" y="3502799"/>
            <a:ext cx="6649067" cy="2111420"/>
          </a:xfrm>
        </p:spPr>
        <p:txBody>
          <a:bodyPr>
            <a:normAutofit fontScale="90000"/>
          </a:bodyPr>
          <a:lstStyle/>
          <a:p>
            <a:pPr algn="r">
              <a:lnSpc>
                <a:spcPct val="108000"/>
              </a:lnSpc>
            </a:pPr>
            <a:r>
              <a:rPr lang="en-US" sz="3600" dirty="0">
                <a:latin typeface="Arial"/>
                <a:cs typeface="Arial"/>
              </a:rPr>
              <a:t>Virginia Health Benefit Exchange</a:t>
            </a:r>
            <a:br>
              <a:rPr lang="en-US" sz="3600" dirty="0"/>
            </a:br>
            <a:r>
              <a:rPr lang="en-US" sz="3600" dirty="0">
                <a:latin typeface="Arial"/>
                <a:cs typeface="Arial"/>
              </a:rPr>
              <a:t>Advisory Committee Meeting</a:t>
            </a:r>
            <a:br>
              <a:rPr lang="en-US" dirty="0"/>
            </a:br>
            <a:r>
              <a:rPr lang="en-US" sz="2400" dirty="0">
                <a:latin typeface="Arial"/>
                <a:cs typeface="Arial"/>
              </a:rPr>
              <a:t>Lou Rossiter, Chair</a:t>
            </a:r>
            <a:br>
              <a:rPr lang="en-US" sz="2400" dirty="0"/>
            </a:br>
            <a:r>
              <a:rPr lang="en-US" sz="2400" b="0" dirty="0">
                <a:latin typeface="Arial"/>
                <a:cs typeface="Arial"/>
              </a:rPr>
              <a:t>September 25, 2025</a:t>
            </a:r>
            <a:br>
              <a:rPr lang="en-US" sz="2400" b="0" dirty="0"/>
            </a:br>
            <a:endParaRPr lang="en-US" sz="1800" b="0" dirty="0"/>
          </a:p>
        </p:txBody>
      </p:sp>
    </p:spTree>
    <p:extLst>
      <p:ext uri="{BB962C8B-B14F-4D97-AF65-F5344CB8AC3E}">
        <p14:creationId xmlns:p14="http://schemas.microsoft.com/office/powerpoint/2010/main" val="56438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293113-B105-D8CA-8B76-FD170A60EBC6}"/>
              </a:ext>
            </a:extLst>
          </p:cNvPr>
          <p:cNvSpPr>
            <a:spLocks noGrp="1"/>
          </p:cNvSpPr>
          <p:nvPr>
            <p:ph type="title"/>
          </p:nvPr>
        </p:nvSpPr>
        <p:spPr>
          <a:xfrm>
            <a:off x="491712" y="365126"/>
            <a:ext cx="11585988" cy="739280"/>
          </a:xfrm>
        </p:spPr>
        <p:txBody>
          <a:bodyPr>
            <a:normAutofit/>
          </a:bodyPr>
          <a:lstStyle/>
          <a:p>
            <a:r>
              <a:rPr lang="en-US" sz="3200">
                <a:latin typeface="+mj-lt"/>
              </a:rPr>
              <a:t>Policy Changes Effective 2027/2028</a:t>
            </a:r>
          </a:p>
        </p:txBody>
      </p:sp>
      <p:graphicFrame>
        <p:nvGraphicFramePr>
          <p:cNvPr id="10" name="Table 12">
            <a:extLst>
              <a:ext uri="{FF2B5EF4-FFF2-40B4-BE49-F238E27FC236}">
                <a16:creationId xmlns:a16="http://schemas.microsoft.com/office/drawing/2014/main" id="{61369EE3-2082-CBC6-A53D-DF16223A6566}"/>
              </a:ext>
            </a:extLst>
          </p:cNvPr>
          <p:cNvGraphicFramePr>
            <a:graphicFrameLocks noGrp="1"/>
          </p:cNvGraphicFramePr>
          <p:nvPr>
            <p:extLst>
              <p:ext uri="{D42A27DB-BD31-4B8C-83A1-F6EECF244321}">
                <p14:modId xmlns:p14="http://schemas.microsoft.com/office/powerpoint/2010/main" val="1863907115"/>
              </p:ext>
            </p:extLst>
          </p:nvPr>
        </p:nvGraphicFramePr>
        <p:xfrm>
          <a:off x="593386" y="1423939"/>
          <a:ext cx="11094576" cy="3094780"/>
        </p:xfrm>
        <a:graphic>
          <a:graphicData uri="http://schemas.openxmlformats.org/drawingml/2006/table">
            <a:tbl>
              <a:tblPr firstRow="1" bandRow="1">
                <a:tableStyleId>{D113A9D2-9D6B-4929-AA2D-F23B5EE8CBE7}</a:tableStyleId>
              </a:tblPr>
              <a:tblGrid>
                <a:gridCol w="3307282">
                  <a:extLst>
                    <a:ext uri="{9D8B030D-6E8A-4147-A177-3AD203B41FA5}">
                      <a16:colId xmlns:a16="http://schemas.microsoft.com/office/drawing/2014/main" val="3790146776"/>
                    </a:ext>
                  </a:extLst>
                </a:gridCol>
                <a:gridCol w="1839732">
                  <a:extLst>
                    <a:ext uri="{9D8B030D-6E8A-4147-A177-3AD203B41FA5}">
                      <a16:colId xmlns:a16="http://schemas.microsoft.com/office/drawing/2014/main" val="1159353295"/>
                    </a:ext>
                  </a:extLst>
                </a:gridCol>
                <a:gridCol w="5947562">
                  <a:extLst>
                    <a:ext uri="{9D8B030D-6E8A-4147-A177-3AD203B41FA5}">
                      <a16:colId xmlns:a16="http://schemas.microsoft.com/office/drawing/2014/main" val="3123755844"/>
                    </a:ext>
                  </a:extLst>
                </a:gridCol>
              </a:tblGrid>
              <a:tr h="545048">
                <a:tc>
                  <a:txBody>
                    <a:bodyPr/>
                    <a:lstStyle/>
                    <a:p>
                      <a:pPr marL="0" marR="0" algn="l">
                        <a:lnSpc>
                          <a:spcPct val="107000"/>
                        </a:lnSpc>
                        <a:spcBef>
                          <a:spcPts val="0"/>
                        </a:spcBef>
                        <a:spcAft>
                          <a:spcPts val="0"/>
                        </a:spcAft>
                      </a:pPr>
                      <a:r>
                        <a:rPr lang="en-US" sz="1600" kern="100">
                          <a:effectLst/>
                        </a:rPr>
                        <a:t>Provision</a:t>
                      </a:r>
                      <a:endParaRPr lang="en-US" sz="1600" kern="100">
                        <a:effectLst/>
                        <a:latin typeface="Arial" panose="020B0604020202020204" pitchFamily="34" charset="0"/>
                        <a:ea typeface="Aptos" panose="020B0004020202020204" pitchFamily="34" charset="0"/>
                        <a:cs typeface="Arial" panose="020B0604020202020204" pitchFamily="34" charset="0"/>
                      </a:endParaRPr>
                    </a:p>
                  </a:txBody>
                  <a:tcPr anchor="ctr"/>
                </a:tc>
                <a:tc>
                  <a:txBody>
                    <a:bodyPr/>
                    <a:lstStyle/>
                    <a:p>
                      <a:pPr marL="0" marR="0" algn="l">
                        <a:lnSpc>
                          <a:spcPct val="107000"/>
                        </a:lnSpc>
                        <a:spcBef>
                          <a:spcPts val="0"/>
                        </a:spcBef>
                        <a:spcAft>
                          <a:spcPts val="0"/>
                        </a:spcAft>
                      </a:pPr>
                      <a:r>
                        <a:rPr lang="en-US" sz="1600" kern="100">
                          <a:effectLst/>
                        </a:rPr>
                        <a:t>Implementation Date</a:t>
                      </a:r>
                      <a:endParaRPr lang="en-US" sz="1600" kern="100">
                        <a:effectLst/>
                        <a:latin typeface="Arial" panose="020B0604020202020204" pitchFamily="34" charset="0"/>
                        <a:ea typeface="Aptos" panose="020B0004020202020204" pitchFamily="34" charset="0"/>
                        <a:cs typeface="Arial" panose="020B0604020202020204" pitchFamily="34" charset="0"/>
                      </a:endParaRPr>
                    </a:p>
                  </a:txBody>
                  <a:tcPr anchor="ctr"/>
                </a:tc>
                <a:tc>
                  <a:txBody>
                    <a:bodyPr/>
                    <a:lstStyle/>
                    <a:p>
                      <a:pPr marL="0" marR="0" algn="l">
                        <a:lnSpc>
                          <a:spcPct val="107000"/>
                        </a:lnSpc>
                        <a:spcBef>
                          <a:spcPts val="0"/>
                        </a:spcBef>
                        <a:spcAft>
                          <a:spcPts val="0"/>
                        </a:spcAft>
                      </a:pPr>
                      <a:r>
                        <a:rPr lang="en-US" sz="1600" b="1" kern="100">
                          <a:solidFill>
                            <a:srgbClr val="FFFFFF"/>
                          </a:solidFill>
                          <a:effectLst/>
                        </a:rPr>
                        <a:t>New Policy</a:t>
                      </a:r>
                      <a:endParaRPr lang="en-US" sz="1600" b="1" kern="100">
                        <a:solidFill>
                          <a:srgbClr val="FFFFFF"/>
                        </a:solidFill>
                        <a:effectLst/>
                        <a:latin typeface="Arial" panose="020B0604020202020204" pitchFamily="34" charset="0"/>
                        <a:ea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2032026721"/>
                  </a:ext>
                </a:extLst>
              </a:tr>
              <a:tr h="448268">
                <a:tc>
                  <a:txBody>
                    <a:bodyPr/>
                    <a:lstStyle/>
                    <a:p>
                      <a:pPr marL="0" marR="0" indent="0" algn="l">
                        <a:lnSpc>
                          <a:spcPct val="107000"/>
                        </a:lnSpc>
                        <a:spcBef>
                          <a:spcPts val="600"/>
                        </a:spcBef>
                        <a:spcAft>
                          <a:spcPts val="600"/>
                        </a:spcAft>
                      </a:pPr>
                      <a:r>
                        <a:rPr lang="en-US" sz="1600" b="0" kern="100">
                          <a:solidFill>
                            <a:schemeClr val="bg1"/>
                          </a:solidFill>
                          <a:effectLst/>
                        </a:rPr>
                        <a:t>Shortens open enrollment periods</a:t>
                      </a:r>
                      <a:endParaRPr lang="en-US" sz="1600" b="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anchor="ctr"/>
                </a:tc>
                <a:tc>
                  <a:txBody>
                    <a:bodyPr/>
                    <a:lstStyle/>
                    <a:p>
                      <a:pPr marL="0" marR="0" indent="0" algn="l">
                        <a:lnSpc>
                          <a:spcPct val="107000"/>
                        </a:lnSpc>
                        <a:spcBef>
                          <a:spcPts val="0"/>
                        </a:spcBef>
                        <a:spcAft>
                          <a:spcPts val="0"/>
                        </a:spcAft>
                      </a:pPr>
                      <a:r>
                        <a:rPr lang="en-US" sz="1600" b="0" kern="100">
                          <a:solidFill>
                            <a:schemeClr val="bg1"/>
                          </a:solidFill>
                          <a:effectLst/>
                        </a:rPr>
                        <a:t>1/1/2027</a:t>
                      </a:r>
                      <a:endParaRPr lang="en-US" sz="1600" b="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anchor="ctr"/>
                </a:tc>
                <a:tc>
                  <a:txBody>
                    <a:bodyPr/>
                    <a:lstStyle/>
                    <a:p>
                      <a:pPr marL="0" marR="0" lvl="1" indent="0">
                        <a:lnSpc>
                          <a:spcPct val="107000"/>
                        </a:lnSpc>
                        <a:spcBef>
                          <a:spcPts val="0"/>
                        </a:spcBef>
                        <a:spcAft>
                          <a:spcPts val="0"/>
                        </a:spcAft>
                        <a:buFontTx/>
                        <a:buNone/>
                        <a:tabLst>
                          <a:tab pos="914400" algn="l"/>
                        </a:tabLst>
                      </a:pPr>
                      <a:r>
                        <a:rPr lang="en-US" sz="1600" kern="100">
                          <a:solidFill>
                            <a:schemeClr val="bg1"/>
                          </a:solidFill>
                          <a:effectLst/>
                        </a:rPr>
                        <a:t>Shortens the open enrollment period to Nov. 1 - Dec. 31. </a:t>
                      </a:r>
                      <a:endParaRPr lang="en-US" sz="1600" kern="100">
                        <a:solidFill>
                          <a:schemeClr val="bg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95687239"/>
                  </a:ext>
                </a:extLst>
              </a:tr>
              <a:tr h="448268">
                <a:tc>
                  <a:txBody>
                    <a:bodyPr/>
                    <a:lstStyle/>
                    <a:p>
                      <a:pPr marL="0" marR="0" algn="l">
                        <a:lnSpc>
                          <a:spcPct val="107000"/>
                        </a:lnSpc>
                        <a:spcBef>
                          <a:spcPts val="600"/>
                        </a:spcBef>
                        <a:spcAft>
                          <a:spcPts val="600"/>
                        </a:spcAft>
                      </a:pPr>
                      <a:r>
                        <a:rPr lang="en-US" sz="1600" b="0" kern="100">
                          <a:solidFill>
                            <a:schemeClr val="bg1"/>
                          </a:solidFill>
                          <a:effectLst/>
                        </a:rPr>
                        <a:t>Eliminates financial assistance for some lawfully present immigrants</a:t>
                      </a:r>
                      <a:endParaRPr lang="en-US" sz="1600" b="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anchor="ctr"/>
                </a:tc>
                <a:tc>
                  <a:txBody>
                    <a:bodyPr/>
                    <a:lstStyle/>
                    <a:p>
                      <a:pPr marL="0" marR="0" algn="l">
                        <a:lnSpc>
                          <a:spcPct val="107000"/>
                        </a:lnSpc>
                        <a:spcBef>
                          <a:spcPts val="0"/>
                        </a:spcBef>
                        <a:spcAft>
                          <a:spcPts val="0"/>
                        </a:spcAft>
                      </a:pPr>
                      <a:r>
                        <a:rPr lang="en-US" sz="1600" b="0" kern="100">
                          <a:solidFill>
                            <a:schemeClr val="bg1"/>
                          </a:solidFill>
                          <a:effectLst/>
                        </a:rPr>
                        <a:t>1/1/2027</a:t>
                      </a:r>
                      <a:endParaRPr lang="en-US" sz="1600" b="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600" b="0" kern="100">
                          <a:solidFill>
                            <a:schemeClr val="bg1"/>
                          </a:solidFill>
                          <a:effectLst/>
                        </a:rPr>
                        <a:t>Includes refugees, asylees, abused spouses and children and certain victims of trafficking. </a:t>
                      </a:r>
                      <a:endParaRPr lang="en-US" sz="1600" b="0" kern="100">
                        <a:solidFill>
                          <a:schemeClr val="bg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42182216"/>
                  </a:ext>
                </a:extLst>
              </a:tr>
              <a:tr h="599271">
                <a:tc>
                  <a:txBody>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lang="en-US" sz="1600" b="0" kern="100">
                          <a:solidFill>
                            <a:schemeClr val="bg1"/>
                          </a:solidFill>
                          <a:effectLst/>
                        </a:rPr>
                        <a:t>Eliminates financial assistance for individuals not meeting Medicaid work requirements</a:t>
                      </a:r>
                      <a:endParaRPr lang="en-US" sz="1600" b="0" kern="100">
                        <a:solidFill>
                          <a:schemeClr val="bg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kern="100" dirty="0">
                          <a:solidFill>
                            <a:schemeClr val="bg1"/>
                          </a:solidFill>
                          <a:effectLst/>
                        </a:rPr>
                        <a:t>1/1/2027</a:t>
                      </a:r>
                      <a:endParaRPr lang="en-US" sz="1600" b="0" kern="100" dirty="0">
                        <a:solidFill>
                          <a:schemeClr val="bg1"/>
                        </a:solidFill>
                        <a:effectLst/>
                        <a:latin typeface="Arial" panose="020B0604020202020204" pitchFamily="34" charset="0"/>
                        <a:cs typeface="Arial" panose="020B0604020202020204" pitchFamily="34" charset="0"/>
                      </a:endParaRPr>
                    </a:p>
                  </a:txBody>
                  <a:tcPr anchor="ctr"/>
                </a:tc>
                <a:tc>
                  <a:txBody>
                    <a:bodyPr/>
                    <a:lstStyle/>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600" b="0" kern="100">
                          <a:solidFill>
                            <a:schemeClr val="bg1"/>
                          </a:solidFill>
                          <a:effectLst/>
                        </a:rPr>
                        <a:t>Individuals failing to meet Medicaid work requirements are ineligible for premium tax credits. </a:t>
                      </a:r>
                      <a:endParaRPr lang="en-US" sz="1600" b="0" kern="100">
                        <a:solidFill>
                          <a:schemeClr val="bg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66885037"/>
                  </a:ext>
                </a:extLst>
              </a:tr>
              <a:tr h="599271">
                <a:tc>
                  <a:txBody>
                    <a:bodyPr/>
                    <a:lstStyle/>
                    <a:p>
                      <a:pPr marL="0" marR="0" lvl="1" indent="0" algn="l" defTabSz="914400" rtl="0" eaLnBrk="1" fontAlgn="auto" latinLnBrk="0" hangingPunct="1">
                        <a:lnSpc>
                          <a:spcPct val="107000"/>
                        </a:lnSpc>
                        <a:spcBef>
                          <a:spcPts val="600"/>
                        </a:spcBef>
                        <a:spcAft>
                          <a:spcPts val="600"/>
                        </a:spcAft>
                        <a:buClrTx/>
                        <a:buSzTx/>
                        <a:buFontTx/>
                        <a:buNone/>
                        <a:tabLst>
                          <a:tab pos="228600" algn="l"/>
                        </a:tabLst>
                        <a:defRPr/>
                      </a:pPr>
                      <a:r>
                        <a:rPr kumimoji="0" lang="en-US" sz="1600" b="0" u="none" strike="noStrike" kern="100" cap="none" spc="0" normalizeH="0" baseline="0" noProof="0">
                          <a:ln>
                            <a:noFill/>
                          </a:ln>
                          <a:solidFill>
                            <a:schemeClr val="bg1"/>
                          </a:solidFill>
                          <a:effectLst/>
                          <a:uLnTx/>
                          <a:uFillTx/>
                        </a:rPr>
                        <a:t>Ends automatic re-enrollment</a:t>
                      </a:r>
                      <a:endParaRPr kumimoji="0" lang="en-US" sz="1600" b="0" i="0" u="none" strike="noStrike" kern="1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1" indent="0" algn="l" defTabSz="914400" rtl="0" eaLnBrk="1" fontAlgn="auto" latinLnBrk="0" hangingPunct="1">
                        <a:lnSpc>
                          <a:spcPct val="107000"/>
                        </a:lnSpc>
                        <a:spcBef>
                          <a:spcPts val="0"/>
                        </a:spcBef>
                        <a:spcAft>
                          <a:spcPts val="0"/>
                        </a:spcAft>
                        <a:buClrTx/>
                        <a:buSzTx/>
                        <a:buFontTx/>
                        <a:buNone/>
                        <a:tabLst>
                          <a:tab pos="228600" algn="l"/>
                        </a:tabLst>
                        <a:defRPr/>
                      </a:pPr>
                      <a:r>
                        <a:rPr kumimoji="0" lang="en-US" sz="1600" b="0" u="none" strike="noStrike" kern="100" cap="none" spc="0" normalizeH="0" baseline="0" noProof="0">
                          <a:ln>
                            <a:noFill/>
                          </a:ln>
                          <a:solidFill>
                            <a:schemeClr val="bg1"/>
                          </a:solidFill>
                          <a:effectLst/>
                          <a:uLnTx/>
                          <a:uFillTx/>
                        </a:rPr>
                        <a:t>1/1/2028</a:t>
                      </a:r>
                      <a:endParaRPr kumimoji="0" lang="en-US" sz="1600" b="0" i="0" u="none" strike="noStrike" kern="1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1" indent="0" algn="l" defTabSz="914400" rtl="0" eaLnBrk="1" fontAlgn="auto" latinLnBrk="0" hangingPunct="1">
                        <a:lnSpc>
                          <a:spcPct val="107000"/>
                        </a:lnSpc>
                        <a:spcBef>
                          <a:spcPts val="0"/>
                        </a:spcBef>
                        <a:spcAft>
                          <a:spcPts val="0"/>
                        </a:spcAft>
                        <a:buClrTx/>
                        <a:buSzTx/>
                        <a:buFontTx/>
                        <a:buNone/>
                        <a:tabLst>
                          <a:tab pos="228600" algn="l"/>
                        </a:tabLst>
                        <a:defRPr/>
                      </a:pPr>
                      <a:r>
                        <a:rPr kumimoji="0" lang="en-US" sz="1600" b="0" u="none" strike="noStrike" kern="100" cap="none" spc="0" normalizeH="0" baseline="0" noProof="0" dirty="0">
                          <a:ln>
                            <a:noFill/>
                          </a:ln>
                          <a:solidFill>
                            <a:schemeClr val="bg1"/>
                          </a:solidFill>
                          <a:effectLst/>
                          <a:uLnTx/>
                          <a:uFillTx/>
                        </a:rPr>
                        <a:t>Requires</a:t>
                      </a:r>
                      <a:r>
                        <a:rPr kumimoji="0" lang="en-US" sz="1600" b="1" u="none" strike="noStrike" kern="100" cap="none" spc="0" normalizeH="0" baseline="0" noProof="0" dirty="0">
                          <a:ln>
                            <a:noFill/>
                          </a:ln>
                          <a:solidFill>
                            <a:schemeClr val="bg1"/>
                          </a:solidFill>
                          <a:effectLst/>
                          <a:uLnTx/>
                          <a:uFillTx/>
                        </a:rPr>
                        <a:t> </a:t>
                      </a:r>
                      <a:r>
                        <a:rPr kumimoji="0" lang="en-US" sz="1600" b="0" u="none" strike="noStrike" kern="100" cap="none" spc="0" normalizeH="0" baseline="0" noProof="0" dirty="0">
                          <a:ln>
                            <a:noFill/>
                          </a:ln>
                          <a:solidFill>
                            <a:schemeClr val="bg1"/>
                          </a:solidFill>
                          <a:effectLst/>
                          <a:uLnTx/>
                          <a:uFillTx/>
                        </a:rPr>
                        <a:t>Marketplace enrollees’ information to be actively verified each year prior to receiving APTC.</a:t>
                      </a:r>
                      <a:endParaRPr kumimoji="0" lang="en-US" sz="1600" b="0" i="0" u="none" strike="noStrike" kern="1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8718465"/>
                  </a:ext>
                </a:extLst>
              </a:tr>
            </a:tbl>
          </a:graphicData>
        </a:graphic>
      </p:graphicFrame>
      <p:sp>
        <p:nvSpPr>
          <p:cNvPr id="2" name="Slide Number Placeholder 5">
            <a:extLst>
              <a:ext uri="{FF2B5EF4-FFF2-40B4-BE49-F238E27FC236}">
                <a16:creationId xmlns:a16="http://schemas.microsoft.com/office/drawing/2014/main" id="{F50DF027-1C8D-2833-EA80-131ECA0A63A6}"/>
              </a:ext>
            </a:extLst>
          </p:cNvPr>
          <p:cNvSpPr>
            <a:spLocks noGrp="1"/>
          </p:cNvSpPr>
          <p:nvPr>
            <p:ph type="sldNum" sz="quarter" idx="4"/>
          </p:nvPr>
        </p:nvSpPr>
        <p:spPr>
          <a:xfrm>
            <a:off x="7937494" y="6430868"/>
            <a:ext cx="2743200" cy="365125"/>
          </a:xfrm>
        </p:spPr>
        <p:txBody>
          <a:bodyPr/>
          <a:lstStyle>
            <a:lvl1pPr algn="ctr">
              <a:defRPr sz="12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A1B74A2-CFA4-412B-52BA-BB366C44A396}"/>
              </a:ext>
            </a:extLst>
          </p:cNvPr>
          <p:cNvSpPr txBox="1"/>
          <p:nvPr/>
        </p:nvSpPr>
        <p:spPr>
          <a:xfrm>
            <a:off x="8986684" y="5914339"/>
            <a:ext cx="2701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50000"/>
                  </a:srgbClr>
                </a:solidFill>
                <a:effectLst/>
                <a:uLnTx/>
                <a:uFillTx/>
                <a:latin typeface="Aptos" panose="020B0004020202020204" pitchFamily="34" charset="0"/>
              </a:rPr>
              <a:t>* 2025 CMS Final Rule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50000"/>
                  </a:srgbClr>
                </a:solidFill>
                <a:effectLst/>
                <a:uLnTx/>
                <a:uFillTx/>
                <a:latin typeface="Aptos" panose="020B0004020202020204" pitchFamily="34" charset="0"/>
              </a:rPr>
              <a:t>** H.R. 1</a:t>
            </a:r>
          </a:p>
        </p:txBody>
      </p:sp>
    </p:spTree>
    <p:extLst>
      <p:ext uri="{BB962C8B-B14F-4D97-AF65-F5344CB8AC3E}">
        <p14:creationId xmlns:p14="http://schemas.microsoft.com/office/powerpoint/2010/main" val="148729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84CC-B53D-AEA3-AE86-E4B6B30C5401}"/>
              </a:ext>
            </a:extLst>
          </p:cNvPr>
          <p:cNvSpPr>
            <a:spLocks noGrp="1"/>
          </p:cNvSpPr>
          <p:nvPr>
            <p:ph type="title"/>
          </p:nvPr>
        </p:nvSpPr>
        <p:spPr>
          <a:xfrm>
            <a:off x="463138" y="405765"/>
            <a:ext cx="10890662" cy="727405"/>
          </a:xfrm>
        </p:spPr>
        <p:txBody>
          <a:bodyPr>
            <a:normAutofit fontScale="90000"/>
          </a:bodyPr>
          <a:lstStyle/>
          <a:p>
            <a:r>
              <a:rPr lang="en-US">
                <a:latin typeface="+mj-lt"/>
                <a:cs typeface="Arial"/>
              </a:rPr>
              <a:t>Consumer Marketing, Outreach, &amp; Education </a:t>
            </a:r>
            <a:br>
              <a:rPr lang="en-US">
                <a:latin typeface="+mj-lt"/>
                <a:cs typeface="Arial"/>
              </a:rPr>
            </a:br>
            <a:r>
              <a:rPr lang="en-US">
                <a:latin typeface="+mj-lt"/>
                <a:cs typeface="Arial"/>
              </a:rPr>
              <a:t>Critical for 2026</a:t>
            </a:r>
            <a:endParaRPr lang="en-US">
              <a:latin typeface="+mj-lt"/>
            </a:endParaRPr>
          </a:p>
        </p:txBody>
      </p:sp>
      <p:graphicFrame>
        <p:nvGraphicFramePr>
          <p:cNvPr id="5" name="Content Placeholder 4" descr="Brand Awareness Campaign&#10; Shift away from affordability messaging&#10; Focus on the importance of health coverage&#10; Digital media, radio, social media, search&#10; “Life can change in an instant, be ready for anything with a Marketplace plan&#10;&#10;">
            <a:extLst>
              <a:ext uri="{FF2B5EF4-FFF2-40B4-BE49-F238E27FC236}">
                <a16:creationId xmlns:a16="http://schemas.microsoft.com/office/drawing/2014/main" id="{ABFACC7F-B024-A568-9C38-E4A3BFCBCC2C}"/>
              </a:ext>
            </a:extLst>
          </p:cNvPr>
          <p:cNvGraphicFramePr>
            <a:graphicFrameLocks noGrp="1"/>
          </p:cNvGraphicFramePr>
          <p:nvPr>
            <p:ph idx="1"/>
            <p:extLst>
              <p:ext uri="{D42A27DB-BD31-4B8C-83A1-F6EECF244321}">
                <p14:modId xmlns:p14="http://schemas.microsoft.com/office/powerpoint/2010/main" val="1413353683"/>
              </p:ext>
            </p:extLst>
          </p:nvPr>
        </p:nvGraphicFramePr>
        <p:xfrm>
          <a:off x="463138" y="1493281"/>
          <a:ext cx="10890662" cy="480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3D3D5F1-2560-0F12-2D4B-D699A1BD274A}"/>
              </a:ext>
            </a:extLst>
          </p:cNvPr>
          <p:cNvSpPr>
            <a:spLocks noGrp="1"/>
          </p:cNvSpPr>
          <p:nvPr>
            <p:ph type="sldNum" sz="quarter" idx="4"/>
          </p:nvPr>
        </p:nvSpPr>
        <p:spPr/>
        <p:txBody>
          <a:bodyPr/>
          <a:lstStyle/>
          <a:p>
            <a:fld id="{D70D2D3D-8C18-5F4C-AE5B-9418F7C80968}" type="slidenum">
              <a:rPr lang="en-US" smtClean="0"/>
              <a:pPr/>
              <a:t>11</a:t>
            </a:fld>
            <a:endParaRPr lang="en-US"/>
          </a:p>
        </p:txBody>
      </p:sp>
    </p:spTree>
    <p:extLst>
      <p:ext uri="{BB962C8B-B14F-4D97-AF65-F5344CB8AC3E}">
        <p14:creationId xmlns:p14="http://schemas.microsoft.com/office/powerpoint/2010/main" val="3126363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749E-9399-68BB-CF31-59BA756E0C3D}"/>
              </a:ext>
            </a:extLst>
          </p:cNvPr>
          <p:cNvSpPr>
            <a:spLocks noGrp="1"/>
          </p:cNvSpPr>
          <p:nvPr>
            <p:ph type="title"/>
          </p:nvPr>
        </p:nvSpPr>
        <p:spPr/>
        <p:txBody>
          <a:bodyPr/>
          <a:lstStyle/>
          <a:p>
            <a:r>
              <a:rPr lang="en-US">
                <a:latin typeface="Arial"/>
                <a:cs typeface="Arial"/>
              </a:rPr>
              <a:t>Examples</a:t>
            </a:r>
            <a:endParaRPr lang="en-US"/>
          </a:p>
        </p:txBody>
      </p:sp>
      <p:sp>
        <p:nvSpPr>
          <p:cNvPr id="3" name="Content Placeholder 2" descr="Images of ads for Open Enrollment.">
            <a:extLst>
              <a:ext uri="{FF2B5EF4-FFF2-40B4-BE49-F238E27FC236}">
                <a16:creationId xmlns:a16="http://schemas.microsoft.com/office/drawing/2014/main" id="{40F311B9-9822-762F-9F7F-F34C0BC9B07E}"/>
              </a:ext>
            </a:extLst>
          </p:cNvPr>
          <p:cNvSpPr>
            <a:spLocks noGrp="1"/>
          </p:cNvSpPr>
          <p:nvPr>
            <p:ph idx="1"/>
          </p:nvPr>
        </p:nvSpPr>
        <p:spPr/>
        <p:txBody>
          <a:bodyPr vert="horz" lIns="91440" tIns="45720" rIns="91440" bIns="45720" rtlCol="0" anchor="t">
            <a:normAutofit/>
          </a:bodyPr>
          <a:lstStyle/>
          <a:p>
            <a:pPr lvl="1"/>
            <a:endParaRPr lang="en-US"/>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72575C56-1FD7-15D4-41F9-B0BA4C9B6C62}"/>
              </a:ext>
            </a:extLst>
          </p:cNvPr>
          <p:cNvSpPr>
            <a:spLocks noGrp="1"/>
          </p:cNvSpPr>
          <p:nvPr>
            <p:ph type="sldNum" sz="quarter" idx="4"/>
          </p:nvPr>
        </p:nvSpPr>
        <p:spPr/>
        <p:txBody>
          <a:bodyPr/>
          <a:lstStyle/>
          <a:p>
            <a:fld id="{D70D2D3D-8C18-5F4C-AE5B-9418F7C80968}" type="slidenum">
              <a:rPr lang="en-US" smtClean="0"/>
              <a:pPr/>
              <a:t>12</a:t>
            </a:fld>
            <a:endParaRPr lang="en-US"/>
          </a:p>
        </p:txBody>
      </p:sp>
      <p:pic>
        <p:nvPicPr>
          <p:cNvPr id="5" name="Picture 4" descr="Virginia is for Coverage logo.">
            <a:extLst>
              <a:ext uri="{FF2B5EF4-FFF2-40B4-BE49-F238E27FC236}">
                <a16:creationId xmlns:a16="http://schemas.microsoft.com/office/drawing/2014/main" id="{9813BCB2-4E57-20D3-58AB-3C9EBB4FF933}"/>
              </a:ext>
            </a:extLst>
          </p:cNvPr>
          <p:cNvPicPr>
            <a:picLocks noChangeAspect="1"/>
          </p:cNvPicPr>
          <p:nvPr/>
        </p:nvPicPr>
        <p:blipFill>
          <a:blip r:embed="rId2"/>
          <a:stretch>
            <a:fillRect/>
          </a:stretch>
        </p:blipFill>
        <p:spPr>
          <a:xfrm>
            <a:off x="4261280" y="2102940"/>
            <a:ext cx="3308664" cy="917754"/>
          </a:xfrm>
          <a:prstGeom prst="rect">
            <a:avLst/>
          </a:prstGeom>
        </p:spPr>
      </p:pic>
      <p:pic>
        <p:nvPicPr>
          <p:cNvPr id="6" name="Picture 5" descr="May be an image of 1 person, car, road and text that says 'Life can change in an instant. Be ready for anything with a Marketplace health plan.'">
            <a:extLst>
              <a:ext uri="{FF2B5EF4-FFF2-40B4-BE49-F238E27FC236}">
                <a16:creationId xmlns:a16="http://schemas.microsoft.com/office/drawing/2014/main" id="{F4599D9D-06E2-B1A9-F095-5BFCBA6176E7}"/>
              </a:ext>
            </a:extLst>
          </p:cNvPr>
          <p:cNvPicPr>
            <a:picLocks noChangeAspect="1"/>
          </p:cNvPicPr>
          <p:nvPr/>
        </p:nvPicPr>
        <p:blipFill>
          <a:blip r:embed="rId3"/>
          <a:stretch>
            <a:fillRect/>
          </a:stretch>
        </p:blipFill>
        <p:spPr>
          <a:xfrm>
            <a:off x="308440" y="2215541"/>
            <a:ext cx="2743200" cy="3429000"/>
          </a:xfrm>
          <a:prstGeom prst="rect">
            <a:avLst/>
          </a:prstGeom>
        </p:spPr>
      </p:pic>
      <p:pic>
        <p:nvPicPr>
          <p:cNvPr id="7" name="Picture 6" descr="A person holding a tablet&#10;">
            <a:extLst>
              <a:ext uri="{FF2B5EF4-FFF2-40B4-BE49-F238E27FC236}">
                <a16:creationId xmlns:a16="http://schemas.microsoft.com/office/drawing/2014/main" id="{816095CC-D40A-B8E4-869C-81EE1C01B197}"/>
              </a:ext>
            </a:extLst>
          </p:cNvPr>
          <p:cNvPicPr>
            <a:picLocks noChangeAspect="1"/>
          </p:cNvPicPr>
          <p:nvPr/>
        </p:nvPicPr>
        <p:blipFill>
          <a:blip r:embed="rId4"/>
          <a:stretch>
            <a:fillRect/>
          </a:stretch>
        </p:blipFill>
        <p:spPr>
          <a:xfrm>
            <a:off x="3233980" y="3146427"/>
            <a:ext cx="6343650" cy="2505075"/>
          </a:xfrm>
          <a:prstGeom prst="rect">
            <a:avLst/>
          </a:prstGeom>
        </p:spPr>
      </p:pic>
      <p:pic>
        <p:nvPicPr>
          <p:cNvPr id="9" name="Picture 8" descr="A .gif ad that reads &quot;We help cover the trip you never planned, so that you can cover the trip you're looking forward to&quot;.">
            <a:extLst>
              <a:ext uri="{FF2B5EF4-FFF2-40B4-BE49-F238E27FC236}">
                <a16:creationId xmlns:a16="http://schemas.microsoft.com/office/drawing/2014/main" id="{365F9DAD-8022-65C5-BE87-338E90EFDF76}"/>
              </a:ext>
            </a:extLst>
          </p:cNvPr>
          <p:cNvPicPr>
            <a:picLocks noChangeAspect="1"/>
          </p:cNvPicPr>
          <p:nvPr/>
        </p:nvPicPr>
        <p:blipFill>
          <a:blip r:embed="rId5"/>
          <a:stretch>
            <a:fillRect/>
          </a:stretch>
        </p:blipFill>
        <p:spPr>
          <a:xfrm>
            <a:off x="9722434" y="1607506"/>
            <a:ext cx="2319106" cy="4133590"/>
          </a:xfrm>
          <a:prstGeom prst="rect">
            <a:avLst/>
          </a:prstGeom>
        </p:spPr>
      </p:pic>
    </p:spTree>
    <p:extLst>
      <p:ext uri="{BB962C8B-B14F-4D97-AF65-F5344CB8AC3E}">
        <p14:creationId xmlns:p14="http://schemas.microsoft.com/office/powerpoint/2010/main" val="17683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21E5-8928-D1BF-2E92-AE65138741CF}"/>
              </a:ext>
            </a:extLst>
          </p:cNvPr>
          <p:cNvSpPr>
            <a:spLocks noGrp="1"/>
          </p:cNvSpPr>
          <p:nvPr>
            <p:ph type="title"/>
          </p:nvPr>
        </p:nvSpPr>
        <p:spPr>
          <a:xfrm>
            <a:off x="268941" y="3636579"/>
            <a:ext cx="6540559" cy="1713187"/>
          </a:xfrm>
        </p:spPr>
        <p:txBody>
          <a:bodyPr>
            <a:normAutofit/>
          </a:bodyPr>
          <a:lstStyle/>
          <a:p>
            <a:pPr algn="r"/>
            <a:r>
              <a:rPr lang="en-US" sz="3200">
                <a:latin typeface="Arial"/>
                <a:cs typeface="Arial"/>
              </a:rPr>
              <a:t>Enhanced Premium Tax Credits</a:t>
            </a:r>
            <a:endParaRPr lang="en-US" sz="3200"/>
          </a:p>
        </p:txBody>
      </p:sp>
    </p:spTree>
    <p:extLst>
      <p:ext uri="{BB962C8B-B14F-4D97-AF65-F5344CB8AC3E}">
        <p14:creationId xmlns:p14="http://schemas.microsoft.com/office/powerpoint/2010/main" val="156294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97A3-486C-010D-4AD2-17B600B44C46}"/>
              </a:ext>
            </a:extLst>
          </p:cNvPr>
          <p:cNvSpPr>
            <a:spLocks noGrp="1"/>
          </p:cNvSpPr>
          <p:nvPr>
            <p:ph type="title"/>
          </p:nvPr>
        </p:nvSpPr>
        <p:spPr/>
        <p:txBody>
          <a:bodyPr/>
          <a:lstStyle/>
          <a:p>
            <a:r>
              <a:rPr lang="en-US"/>
              <a:t>Expanded Premium Tax Credits (</a:t>
            </a:r>
            <a:r>
              <a:rPr lang="en-US" err="1"/>
              <a:t>ePTCs</a:t>
            </a:r>
            <a:r>
              <a:rPr lang="en-US"/>
              <a:t>)</a:t>
            </a:r>
          </a:p>
        </p:txBody>
      </p:sp>
      <p:sp>
        <p:nvSpPr>
          <p:cNvPr id="7" name="Content Placeholder 6">
            <a:extLst>
              <a:ext uri="{FF2B5EF4-FFF2-40B4-BE49-F238E27FC236}">
                <a16:creationId xmlns:a16="http://schemas.microsoft.com/office/drawing/2014/main" id="{5E093256-E615-2880-4CE6-E449D23D9673}"/>
              </a:ext>
            </a:extLst>
          </p:cNvPr>
          <p:cNvSpPr>
            <a:spLocks noGrp="1"/>
          </p:cNvSpPr>
          <p:nvPr>
            <p:ph idx="1"/>
          </p:nvPr>
        </p:nvSpPr>
        <p:spPr/>
        <p:txBody>
          <a:bodyPr>
            <a:noAutofit/>
          </a:bodyPr>
          <a:lstStyle/>
          <a:p>
            <a:pPr marL="0" marR="0" indent="0">
              <a:lnSpc>
                <a:spcPct val="104000"/>
              </a:lnSpc>
              <a:spcBef>
                <a:spcPts val="0"/>
              </a:spcBef>
              <a:spcAft>
                <a:spcPts val="125"/>
              </a:spcAft>
              <a:buNone/>
            </a:pPr>
            <a:r>
              <a:rPr lang="en-US" sz="1800" kern="100">
                <a:solidFill>
                  <a:srgbClr val="002060"/>
                </a:solidFill>
                <a:effectLst/>
                <a:ea typeface="Calibri" panose="020F0502020204030204" pitchFamily="34" charset="0"/>
              </a:rPr>
              <a:t>Premium Tax Credits</a:t>
            </a:r>
          </a:p>
          <a:p>
            <a:pPr marL="0" marR="0" indent="0">
              <a:lnSpc>
                <a:spcPct val="104000"/>
              </a:lnSpc>
              <a:spcBef>
                <a:spcPts val="0"/>
              </a:spcBef>
              <a:spcAft>
                <a:spcPts val="125"/>
              </a:spcAft>
              <a:buNone/>
            </a:pPr>
            <a:endParaRPr lang="en-US" sz="1800" kern="100">
              <a:solidFill>
                <a:srgbClr val="002060"/>
              </a:solidFill>
              <a:ea typeface="Calibri" panose="020F0502020204030204" pitchFamily="34" charset="0"/>
            </a:endParaRPr>
          </a:p>
          <a:p>
            <a:pPr>
              <a:lnSpc>
                <a:spcPct val="104000"/>
              </a:lnSpc>
              <a:spcBef>
                <a:spcPts val="0"/>
              </a:spcBef>
              <a:spcAft>
                <a:spcPts val="125"/>
              </a:spcAft>
            </a:pPr>
            <a:r>
              <a:rPr lang="en-US" sz="1800" kern="100">
                <a:solidFill>
                  <a:srgbClr val="002060"/>
                </a:solidFill>
                <a:ea typeface="Calibri" panose="020F0502020204030204" pitchFamily="34" charset="0"/>
              </a:rPr>
              <a:t>Income tax credits based on household income and health insurance premium cost</a:t>
            </a:r>
          </a:p>
          <a:p>
            <a:pPr>
              <a:lnSpc>
                <a:spcPct val="104000"/>
              </a:lnSpc>
              <a:spcBef>
                <a:spcPts val="0"/>
              </a:spcBef>
              <a:spcAft>
                <a:spcPts val="125"/>
              </a:spcAft>
            </a:pPr>
            <a:r>
              <a:rPr lang="en-US" sz="1800" kern="100">
                <a:solidFill>
                  <a:srgbClr val="002060"/>
                </a:solidFill>
                <a:ea typeface="Calibri" panose="020F0502020204030204" pitchFamily="34" charset="0"/>
              </a:rPr>
              <a:t>Can be paid directly to insurer to lower monthly premium cost</a:t>
            </a:r>
          </a:p>
          <a:p>
            <a:pPr>
              <a:lnSpc>
                <a:spcPct val="104000"/>
              </a:lnSpc>
              <a:spcBef>
                <a:spcPts val="0"/>
              </a:spcBef>
              <a:spcAft>
                <a:spcPts val="125"/>
              </a:spcAft>
            </a:pPr>
            <a:r>
              <a:rPr lang="en-US" sz="1800" kern="100">
                <a:solidFill>
                  <a:srgbClr val="002060"/>
                </a:solidFill>
                <a:ea typeface="Calibri" panose="020F0502020204030204" pitchFamily="34" charset="0"/>
              </a:rPr>
              <a:t>Originally capped at households with income &lt;400% FPL</a:t>
            </a:r>
          </a:p>
          <a:p>
            <a:pPr marL="0" marR="0" indent="0">
              <a:lnSpc>
                <a:spcPct val="104000"/>
              </a:lnSpc>
              <a:spcBef>
                <a:spcPts val="0"/>
              </a:spcBef>
              <a:spcAft>
                <a:spcPts val="125"/>
              </a:spcAft>
              <a:buNone/>
            </a:pPr>
            <a:endParaRPr lang="en-US" sz="1800" kern="100">
              <a:solidFill>
                <a:srgbClr val="002060"/>
              </a:solidFill>
              <a:ea typeface="Calibri" panose="020F0502020204030204" pitchFamily="34" charset="0"/>
            </a:endParaRPr>
          </a:p>
          <a:p>
            <a:pPr marL="0" marR="0" indent="0">
              <a:lnSpc>
                <a:spcPct val="104000"/>
              </a:lnSpc>
              <a:spcBef>
                <a:spcPts val="0"/>
              </a:spcBef>
              <a:spcAft>
                <a:spcPts val="125"/>
              </a:spcAft>
              <a:buNone/>
            </a:pPr>
            <a:r>
              <a:rPr lang="en-US" sz="1800" kern="100">
                <a:solidFill>
                  <a:srgbClr val="002060"/>
                </a:solidFill>
                <a:effectLst/>
                <a:ea typeface="Calibri" panose="020F0502020204030204" pitchFamily="34" charset="0"/>
              </a:rPr>
              <a:t>Expanded under The American Rescue Plan Act of 2021 (P.L. 117-2)</a:t>
            </a:r>
          </a:p>
          <a:p>
            <a:pPr marL="0" marR="0" indent="0">
              <a:lnSpc>
                <a:spcPct val="104000"/>
              </a:lnSpc>
              <a:spcBef>
                <a:spcPts val="0"/>
              </a:spcBef>
              <a:spcAft>
                <a:spcPts val="125"/>
              </a:spcAft>
              <a:buNone/>
            </a:pPr>
            <a:endParaRPr lang="en-US" sz="1800" kern="100">
              <a:solidFill>
                <a:srgbClr val="002060"/>
              </a:solidFill>
              <a:effectLst/>
              <a:ea typeface="Calibri" panose="020F0502020204030204" pitchFamily="34" charset="0"/>
            </a:endParaRPr>
          </a:p>
          <a:p>
            <a:pPr marL="800100" lvl="1" indent="-342900">
              <a:lnSpc>
                <a:spcPct val="115000"/>
              </a:lnSpc>
              <a:spcBef>
                <a:spcPts val="0"/>
              </a:spcBef>
              <a:buFont typeface="Wingdings" panose="05000000000000000000" pitchFamily="2" charset="2"/>
              <a:buChar char=""/>
            </a:pPr>
            <a:r>
              <a:rPr lang="en-US" sz="1800" kern="100">
                <a:solidFill>
                  <a:srgbClr val="002060"/>
                </a:solidFill>
                <a:effectLst/>
                <a:ea typeface="Aptos" panose="020B0004020202020204" pitchFamily="34" charset="0"/>
              </a:rPr>
              <a:t>Available to households with incomes &gt;400% FPL </a:t>
            </a:r>
          </a:p>
          <a:p>
            <a:pPr marL="800100" lvl="1" indent="-342900">
              <a:lnSpc>
                <a:spcPct val="115000"/>
              </a:lnSpc>
              <a:spcBef>
                <a:spcPts val="0"/>
              </a:spcBef>
              <a:buFont typeface="Wingdings" panose="05000000000000000000" pitchFamily="2" charset="2"/>
              <a:buChar char=""/>
            </a:pPr>
            <a:r>
              <a:rPr lang="en-US" sz="1800" kern="100">
                <a:solidFill>
                  <a:srgbClr val="002060"/>
                </a:solidFill>
                <a:effectLst/>
                <a:ea typeface="Aptos" panose="020B0004020202020204" pitchFamily="34" charset="0"/>
              </a:rPr>
              <a:t>Reduced the applicable percentage of household income in the PTC calculation for all consumers; </a:t>
            </a:r>
            <a:r>
              <a:rPr lang="en-US" sz="1800" kern="100">
                <a:solidFill>
                  <a:srgbClr val="002060"/>
                </a:solidFill>
                <a:ea typeface="Aptos" panose="020B0004020202020204" pitchFamily="34" charset="0"/>
              </a:rPr>
              <a:t>(i.e., certain immigrants below 100% FPL)</a:t>
            </a:r>
            <a:endParaRPr lang="en-US" sz="1800" kern="100">
              <a:solidFill>
                <a:srgbClr val="002060"/>
              </a:solidFill>
              <a:effectLst/>
              <a:ea typeface="Aptos" panose="020B0004020202020204" pitchFamily="34" charset="0"/>
            </a:endParaRPr>
          </a:p>
          <a:p>
            <a:pPr marL="800100" lvl="1" indent="-342900">
              <a:lnSpc>
                <a:spcPct val="115000"/>
              </a:lnSpc>
              <a:spcBef>
                <a:spcPts val="0"/>
              </a:spcBef>
              <a:buFont typeface="Wingdings" panose="05000000000000000000" pitchFamily="2" charset="2"/>
              <a:buChar char=""/>
            </a:pPr>
            <a:r>
              <a:rPr lang="en-US" sz="1800" kern="100">
                <a:solidFill>
                  <a:srgbClr val="002060"/>
                </a:solidFill>
                <a:ea typeface="Aptos" panose="020B0004020202020204" pitchFamily="34" charset="0"/>
              </a:rPr>
              <a:t>C</a:t>
            </a:r>
            <a:r>
              <a:rPr lang="en-US" sz="1800" kern="100">
                <a:solidFill>
                  <a:srgbClr val="002060"/>
                </a:solidFill>
                <a:effectLst/>
                <a:ea typeface="Aptos" panose="020B0004020202020204" pitchFamily="34" charset="0"/>
              </a:rPr>
              <a:t>reated $0 premium plans for &lt;150% FPL consumers</a:t>
            </a:r>
          </a:p>
          <a:p>
            <a:pPr marL="800100" lvl="1" indent="-342900">
              <a:lnSpc>
                <a:spcPct val="115000"/>
              </a:lnSpc>
              <a:spcBef>
                <a:spcPts val="0"/>
              </a:spcBef>
              <a:buFont typeface="Wingdings" panose="05000000000000000000" pitchFamily="2" charset="2"/>
              <a:buChar char=""/>
            </a:pPr>
            <a:r>
              <a:rPr lang="en-US" sz="1800">
                <a:ea typeface="Calibri" panose="020F0502020204030204" pitchFamily="34" charset="0"/>
              </a:rPr>
              <a:t>Expire on December 31, 2025, unless Congress acts</a:t>
            </a:r>
          </a:p>
          <a:p>
            <a:pPr marL="0" indent="0">
              <a:buNone/>
            </a:pPr>
            <a:endParaRPr lang="en-US" sz="1800">
              <a:ea typeface="Calibri" panose="020F0502020204030204" pitchFamily="34" charset="0"/>
            </a:endParaRPr>
          </a:p>
          <a:p>
            <a:pPr marL="0" indent="0">
              <a:buNone/>
            </a:pPr>
            <a:endParaRPr lang="en-US" sz="1800">
              <a:ea typeface="Calibri" panose="020F0502020204030204" pitchFamily="34" charset="0"/>
            </a:endParaRPr>
          </a:p>
          <a:p>
            <a:endParaRPr lang="en-US" sz="1800"/>
          </a:p>
        </p:txBody>
      </p:sp>
    </p:spTree>
    <p:extLst>
      <p:ext uri="{BB962C8B-B14F-4D97-AF65-F5344CB8AC3E}">
        <p14:creationId xmlns:p14="http://schemas.microsoft.com/office/powerpoint/2010/main" val="3279244644"/>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1E70-2D26-9B66-2CC0-DD27991DD56A}"/>
              </a:ext>
            </a:extLst>
          </p:cNvPr>
          <p:cNvSpPr>
            <a:spLocks noGrp="1"/>
          </p:cNvSpPr>
          <p:nvPr>
            <p:ph type="title"/>
          </p:nvPr>
        </p:nvSpPr>
        <p:spPr>
          <a:xfrm>
            <a:off x="443473" y="394621"/>
            <a:ext cx="11256914" cy="727405"/>
          </a:xfrm>
        </p:spPr>
        <p:txBody>
          <a:bodyPr>
            <a:normAutofit fontScale="90000"/>
          </a:bodyPr>
          <a:lstStyle/>
          <a:p>
            <a:br>
              <a:rPr lang="en-US"/>
            </a:br>
            <a:r>
              <a:rPr lang="en-US"/>
              <a:t>Expiration of Expanded Portion of Premium Tax Credits Changes Income Contribution Percentages </a:t>
            </a:r>
            <a:br>
              <a:rPr lang="en-US"/>
            </a:br>
            <a:endParaRPr lang="en-US"/>
          </a:p>
        </p:txBody>
      </p:sp>
      <p:graphicFrame>
        <p:nvGraphicFramePr>
          <p:cNvPr id="4" name="Content Placeholder 3">
            <a:extLst>
              <a:ext uri="{FF2B5EF4-FFF2-40B4-BE49-F238E27FC236}">
                <a16:creationId xmlns:a16="http://schemas.microsoft.com/office/drawing/2014/main" id="{E8AB9433-6D26-D715-95EF-763CFB10383E}"/>
              </a:ext>
            </a:extLst>
          </p:cNvPr>
          <p:cNvGraphicFramePr>
            <a:graphicFrameLocks noGrp="1"/>
          </p:cNvGraphicFramePr>
          <p:nvPr>
            <p:ph idx="1"/>
            <p:extLst>
              <p:ext uri="{D42A27DB-BD31-4B8C-83A1-F6EECF244321}">
                <p14:modId xmlns:p14="http://schemas.microsoft.com/office/powerpoint/2010/main" val="2380572555"/>
              </p:ext>
            </p:extLst>
          </p:nvPr>
        </p:nvGraphicFramePr>
        <p:xfrm>
          <a:off x="1693605" y="2006808"/>
          <a:ext cx="8180439" cy="3720683"/>
        </p:xfrm>
        <a:graphic>
          <a:graphicData uri="http://schemas.openxmlformats.org/drawingml/2006/table">
            <a:tbl>
              <a:tblPr firstRow="1" firstCol="1" bandRow="1">
                <a:tableStyleId>{5C22544A-7EE6-4342-B048-85BDC9FD1C3A}</a:tableStyleId>
              </a:tblPr>
              <a:tblGrid>
                <a:gridCol w="2725064">
                  <a:extLst>
                    <a:ext uri="{9D8B030D-6E8A-4147-A177-3AD203B41FA5}">
                      <a16:colId xmlns:a16="http://schemas.microsoft.com/office/drawing/2014/main" val="3657861268"/>
                    </a:ext>
                  </a:extLst>
                </a:gridCol>
                <a:gridCol w="2729437">
                  <a:extLst>
                    <a:ext uri="{9D8B030D-6E8A-4147-A177-3AD203B41FA5}">
                      <a16:colId xmlns:a16="http://schemas.microsoft.com/office/drawing/2014/main" val="2013341967"/>
                    </a:ext>
                  </a:extLst>
                </a:gridCol>
                <a:gridCol w="2725938">
                  <a:extLst>
                    <a:ext uri="{9D8B030D-6E8A-4147-A177-3AD203B41FA5}">
                      <a16:colId xmlns:a16="http://schemas.microsoft.com/office/drawing/2014/main" val="1536616242"/>
                    </a:ext>
                  </a:extLst>
                </a:gridCol>
              </a:tblGrid>
              <a:tr h="779083">
                <a:tc>
                  <a:txBody>
                    <a:bodyPr/>
                    <a:lstStyle/>
                    <a:p>
                      <a:pPr marL="0" marR="0" indent="0" algn="ctr">
                        <a:lnSpc>
                          <a:spcPct val="107000"/>
                        </a:lnSpc>
                        <a:spcBef>
                          <a:spcPts val="0"/>
                        </a:spcBef>
                        <a:spcAft>
                          <a:spcPts val="0"/>
                        </a:spcAft>
                      </a:pPr>
                      <a:r>
                        <a:rPr lang="en-US" sz="2000" b="0" kern="100">
                          <a:effectLst/>
                          <a:latin typeface="+mj-lt"/>
                        </a:rPr>
                        <a:t>Income as % of FPL</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0" indent="0" algn="ctr">
                        <a:lnSpc>
                          <a:spcPct val="104000"/>
                        </a:lnSpc>
                        <a:spcBef>
                          <a:spcPts val="0"/>
                        </a:spcBef>
                        <a:spcAft>
                          <a:spcPts val="0"/>
                        </a:spcAft>
                      </a:pPr>
                      <a:r>
                        <a:rPr lang="en-US" sz="2000" b="0" kern="100">
                          <a:effectLst/>
                          <a:latin typeface="+mj-lt"/>
                        </a:rPr>
                        <a:t>Premium Contribution</a:t>
                      </a:r>
                    </a:p>
                    <a:p>
                      <a:pPr marL="0" marR="0" indent="0" algn="ctr">
                        <a:lnSpc>
                          <a:spcPct val="104000"/>
                        </a:lnSpc>
                        <a:spcBef>
                          <a:spcPts val="0"/>
                        </a:spcBef>
                        <a:spcAft>
                          <a:spcPts val="0"/>
                        </a:spcAft>
                      </a:pPr>
                      <a:r>
                        <a:rPr lang="en-US" sz="2000" b="0" kern="100">
                          <a:effectLst/>
                          <a:latin typeface="+mj-lt"/>
                        </a:rPr>
                        <a:t>Percentage</a:t>
                      </a:r>
                    </a:p>
                    <a:p>
                      <a:pPr marL="0" marR="0" indent="0" algn="ctr">
                        <a:lnSpc>
                          <a:spcPct val="104000"/>
                        </a:lnSpc>
                        <a:spcBef>
                          <a:spcPts val="0"/>
                        </a:spcBef>
                        <a:spcAft>
                          <a:spcPts val="0"/>
                        </a:spcAft>
                      </a:pPr>
                      <a:r>
                        <a:rPr lang="en-US" sz="2000" b="0" kern="100">
                          <a:effectLst/>
                          <a:latin typeface="+mj-lt"/>
                        </a:rPr>
                        <a:t>2025</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6350" indent="0" algn="ctr">
                        <a:lnSpc>
                          <a:spcPct val="107000"/>
                        </a:lnSpc>
                        <a:spcBef>
                          <a:spcPts val="0"/>
                        </a:spcBef>
                        <a:spcAft>
                          <a:spcPts val="0"/>
                        </a:spcAft>
                      </a:pPr>
                      <a:r>
                        <a:rPr lang="en-US" sz="2000" b="0" kern="100">
                          <a:effectLst/>
                          <a:latin typeface="+mj-lt"/>
                        </a:rPr>
                        <a:t>Premium Contribution </a:t>
                      </a:r>
                    </a:p>
                    <a:p>
                      <a:pPr marL="0" marR="6985" indent="0" algn="ctr">
                        <a:lnSpc>
                          <a:spcPct val="107000"/>
                        </a:lnSpc>
                        <a:spcBef>
                          <a:spcPts val="0"/>
                        </a:spcBef>
                        <a:spcAft>
                          <a:spcPts val="0"/>
                        </a:spcAft>
                      </a:pPr>
                      <a:r>
                        <a:rPr lang="en-US" sz="2000" b="0" kern="100">
                          <a:effectLst/>
                          <a:latin typeface="+mj-lt"/>
                        </a:rPr>
                        <a:t>Percentage  </a:t>
                      </a:r>
                    </a:p>
                    <a:p>
                      <a:pPr marL="0" marR="5715" indent="0" algn="ctr">
                        <a:lnSpc>
                          <a:spcPct val="107000"/>
                        </a:lnSpc>
                        <a:spcBef>
                          <a:spcPts val="0"/>
                        </a:spcBef>
                        <a:spcAft>
                          <a:spcPts val="0"/>
                        </a:spcAft>
                      </a:pPr>
                      <a:r>
                        <a:rPr lang="en-US" sz="2000" b="0" kern="100">
                          <a:effectLst/>
                          <a:latin typeface="+mj-lt"/>
                        </a:rPr>
                        <a:t>2026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extLst>
                  <a:ext uri="{0D108BD9-81ED-4DB2-BD59-A6C34878D82A}">
                    <a16:rowId xmlns:a16="http://schemas.microsoft.com/office/drawing/2014/main" val="3572028308"/>
                  </a:ext>
                </a:extLst>
              </a:tr>
              <a:tr h="391763">
                <a:tc>
                  <a:txBody>
                    <a:bodyPr/>
                    <a:lstStyle/>
                    <a:p>
                      <a:pPr marL="0" marR="1270" indent="0" algn="ctr">
                        <a:lnSpc>
                          <a:spcPct val="107000"/>
                        </a:lnSpc>
                        <a:spcBef>
                          <a:spcPts val="0"/>
                        </a:spcBef>
                        <a:spcAft>
                          <a:spcPts val="0"/>
                        </a:spcAft>
                      </a:pPr>
                      <a:r>
                        <a:rPr lang="en-US" sz="2000" b="0" kern="100">
                          <a:effectLst/>
                          <a:latin typeface="+mj-lt"/>
                        </a:rPr>
                        <a:t>&lt;133% FPL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0%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kern="100">
                          <a:effectLst/>
                          <a:latin typeface="+mj-lt"/>
                        </a:rPr>
                        <a:t>2.1% </a:t>
                      </a:r>
                      <a:endParaRPr lang="en-US" sz="2000"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1263392267"/>
                  </a:ext>
                </a:extLst>
              </a:tr>
              <a:tr h="387725">
                <a:tc>
                  <a:txBody>
                    <a:bodyPr/>
                    <a:lstStyle/>
                    <a:p>
                      <a:pPr marL="0" marR="2540" indent="0" algn="ctr">
                        <a:lnSpc>
                          <a:spcPct val="107000"/>
                        </a:lnSpc>
                        <a:spcBef>
                          <a:spcPts val="0"/>
                        </a:spcBef>
                        <a:spcAft>
                          <a:spcPts val="0"/>
                        </a:spcAft>
                      </a:pPr>
                      <a:r>
                        <a:rPr lang="en-US" sz="2000" b="0" kern="100">
                          <a:effectLst/>
                          <a:latin typeface="+mj-lt"/>
                        </a:rPr>
                        <a:t>133-150%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0%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kern="100">
                          <a:effectLst/>
                          <a:latin typeface="+mj-lt"/>
                        </a:rPr>
                        <a:t>3.14% – 4.19%</a:t>
                      </a:r>
                      <a:endParaRPr lang="en-US" sz="2000"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2806896905"/>
                  </a:ext>
                </a:extLst>
              </a:tr>
              <a:tr h="391763">
                <a:tc>
                  <a:txBody>
                    <a:bodyPr/>
                    <a:lstStyle/>
                    <a:p>
                      <a:pPr marL="0" marR="2540" indent="0" algn="ctr">
                        <a:lnSpc>
                          <a:spcPct val="107000"/>
                        </a:lnSpc>
                        <a:spcBef>
                          <a:spcPts val="0"/>
                        </a:spcBef>
                        <a:spcAft>
                          <a:spcPts val="0"/>
                        </a:spcAft>
                      </a:pPr>
                      <a:r>
                        <a:rPr lang="en-US" sz="2000" b="0" kern="100">
                          <a:effectLst/>
                          <a:latin typeface="+mj-lt"/>
                        </a:rPr>
                        <a:t>150-200%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0.0 - 2.0%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kern="100">
                          <a:effectLst/>
                          <a:latin typeface="+mj-lt"/>
                        </a:rPr>
                        <a:t>4.19% – 6.6%</a:t>
                      </a:r>
                      <a:endParaRPr lang="en-US" sz="2000"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4044745452"/>
                  </a:ext>
                </a:extLst>
              </a:tr>
              <a:tr h="387725">
                <a:tc>
                  <a:txBody>
                    <a:bodyPr/>
                    <a:lstStyle/>
                    <a:p>
                      <a:pPr marL="0" marR="2540" indent="0" algn="ctr">
                        <a:lnSpc>
                          <a:spcPct val="107000"/>
                        </a:lnSpc>
                        <a:spcBef>
                          <a:spcPts val="0"/>
                        </a:spcBef>
                        <a:spcAft>
                          <a:spcPts val="0"/>
                        </a:spcAft>
                      </a:pPr>
                      <a:r>
                        <a:rPr lang="en-US" sz="2000" b="0" kern="100">
                          <a:effectLst/>
                          <a:latin typeface="+mj-lt"/>
                        </a:rPr>
                        <a:t>200-250%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2.0 - 4.0%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kern="100">
                          <a:effectLst/>
                          <a:latin typeface="+mj-lt"/>
                        </a:rPr>
                        <a:t>6.6% – 8.44% </a:t>
                      </a:r>
                      <a:endParaRPr lang="en-US" sz="2000"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771461229"/>
                  </a:ext>
                </a:extLst>
              </a:tr>
              <a:tr h="392571">
                <a:tc>
                  <a:txBody>
                    <a:bodyPr/>
                    <a:lstStyle/>
                    <a:p>
                      <a:pPr marL="0" marR="2540" indent="0" algn="ctr">
                        <a:lnSpc>
                          <a:spcPct val="107000"/>
                        </a:lnSpc>
                        <a:spcBef>
                          <a:spcPts val="0"/>
                        </a:spcBef>
                        <a:spcAft>
                          <a:spcPts val="0"/>
                        </a:spcAft>
                      </a:pPr>
                      <a:r>
                        <a:rPr lang="en-US" sz="2000" b="0" kern="100">
                          <a:effectLst/>
                          <a:latin typeface="+mj-lt"/>
                        </a:rPr>
                        <a:t>250-300%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4.0 - 6.0%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kern="100">
                          <a:effectLst/>
                          <a:latin typeface="+mj-lt"/>
                        </a:rPr>
                        <a:t>8.44% – 9.96% </a:t>
                      </a:r>
                      <a:endParaRPr lang="en-US" sz="2000"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3936966288"/>
                  </a:ext>
                </a:extLst>
              </a:tr>
              <a:tr h="387725">
                <a:tc>
                  <a:txBody>
                    <a:bodyPr/>
                    <a:lstStyle/>
                    <a:p>
                      <a:pPr marL="0" marR="2540" indent="0" algn="ctr">
                        <a:lnSpc>
                          <a:spcPct val="107000"/>
                        </a:lnSpc>
                        <a:spcBef>
                          <a:spcPts val="0"/>
                        </a:spcBef>
                        <a:spcAft>
                          <a:spcPts val="0"/>
                        </a:spcAft>
                      </a:pPr>
                      <a:r>
                        <a:rPr lang="en-US" sz="2000" b="0" kern="100">
                          <a:effectLst/>
                          <a:latin typeface="+mj-lt"/>
                        </a:rPr>
                        <a:t>300-400%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6.0 - 8.5%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kern="100">
                          <a:effectLst/>
                          <a:latin typeface="+mj-lt"/>
                        </a:rPr>
                        <a:t>9.96% </a:t>
                      </a:r>
                      <a:endParaRPr lang="en-US" sz="2000"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373794962"/>
                  </a:ext>
                </a:extLst>
              </a:tr>
              <a:tr h="391763">
                <a:tc>
                  <a:txBody>
                    <a:bodyPr/>
                    <a:lstStyle/>
                    <a:p>
                      <a:pPr marL="0" marR="3810" indent="0" algn="ctr">
                        <a:lnSpc>
                          <a:spcPct val="107000"/>
                        </a:lnSpc>
                        <a:spcBef>
                          <a:spcPts val="0"/>
                        </a:spcBef>
                        <a:spcAft>
                          <a:spcPts val="0"/>
                        </a:spcAft>
                      </a:pPr>
                      <a:r>
                        <a:rPr lang="en-US" sz="2000" b="0" kern="100">
                          <a:effectLst/>
                          <a:latin typeface="+mj-lt"/>
                        </a:rPr>
                        <a:t>400%+ </a:t>
                      </a:r>
                      <a:endParaRPr lang="en-US" sz="2000" b="0" kern="100">
                        <a:solidFill>
                          <a:srgbClr val="000000"/>
                        </a:solidFill>
                        <a:effectLst/>
                        <a:latin typeface="+mj-lt"/>
                        <a:ea typeface="Calibri" panose="020F0502020204030204" pitchFamily="34" charset="0"/>
                      </a:endParaRPr>
                    </a:p>
                  </a:txBody>
                  <a:tcPr marL="73025" marR="73025" marT="34925" marB="0">
                    <a:solidFill>
                      <a:srgbClr val="002060"/>
                    </a:solidFill>
                  </a:tcPr>
                </a:tc>
                <a:tc>
                  <a:txBody>
                    <a:bodyPr/>
                    <a:lstStyle/>
                    <a:p>
                      <a:pPr marL="0" marR="5080" indent="0" algn="ctr">
                        <a:lnSpc>
                          <a:spcPct val="107000"/>
                        </a:lnSpc>
                        <a:spcBef>
                          <a:spcPts val="0"/>
                        </a:spcBef>
                        <a:spcAft>
                          <a:spcPts val="0"/>
                        </a:spcAft>
                      </a:pPr>
                      <a:r>
                        <a:rPr lang="en-US" sz="2000" kern="100">
                          <a:effectLst/>
                          <a:latin typeface="+mj-lt"/>
                        </a:rPr>
                        <a:t>8.5% </a:t>
                      </a:r>
                      <a:endParaRPr lang="en-US" sz="2000" kern="100">
                        <a:solidFill>
                          <a:srgbClr val="000000"/>
                        </a:solidFill>
                        <a:effectLst/>
                        <a:latin typeface="+mj-lt"/>
                        <a:ea typeface="Calibri" panose="020F0502020204030204" pitchFamily="34" charset="0"/>
                      </a:endParaRPr>
                    </a:p>
                  </a:txBody>
                  <a:tcPr marL="73025" marR="73025" marT="34925" marB="0"/>
                </a:tc>
                <a:tc>
                  <a:txBody>
                    <a:bodyPr/>
                    <a:lstStyle/>
                    <a:p>
                      <a:pPr marL="0" marR="8890" indent="0" algn="ctr">
                        <a:lnSpc>
                          <a:spcPct val="107000"/>
                        </a:lnSpc>
                        <a:spcBef>
                          <a:spcPts val="0"/>
                        </a:spcBef>
                        <a:spcAft>
                          <a:spcPts val="0"/>
                        </a:spcAft>
                      </a:pPr>
                      <a:r>
                        <a:rPr lang="en-US" sz="2000" b="1" kern="100">
                          <a:effectLst/>
                          <a:latin typeface="+mj-lt"/>
                        </a:rPr>
                        <a:t>Unlimited</a:t>
                      </a:r>
                      <a:endParaRPr lang="en-US" sz="2000" b="1" kern="100">
                        <a:solidFill>
                          <a:srgbClr val="000000"/>
                        </a:solidFill>
                        <a:effectLst/>
                        <a:latin typeface="+mj-lt"/>
                        <a:ea typeface="Calibri" panose="020F0502020204030204" pitchFamily="34" charset="0"/>
                      </a:endParaRPr>
                    </a:p>
                  </a:txBody>
                  <a:tcPr marL="73025" marR="73025" marT="34925" marB="0"/>
                </a:tc>
                <a:extLst>
                  <a:ext uri="{0D108BD9-81ED-4DB2-BD59-A6C34878D82A}">
                    <a16:rowId xmlns:a16="http://schemas.microsoft.com/office/drawing/2014/main" val="3849890547"/>
                  </a:ext>
                </a:extLst>
              </a:tr>
            </a:tbl>
          </a:graphicData>
        </a:graphic>
      </p:graphicFrame>
    </p:spTree>
    <p:extLst>
      <p:ext uri="{BB962C8B-B14F-4D97-AF65-F5344CB8AC3E}">
        <p14:creationId xmlns:p14="http://schemas.microsoft.com/office/powerpoint/2010/main" val="4091003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2331-7BB7-AD78-421D-6624E5053711}"/>
              </a:ext>
            </a:extLst>
          </p:cNvPr>
          <p:cNvSpPr>
            <a:spLocks noGrp="1"/>
          </p:cNvSpPr>
          <p:nvPr>
            <p:ph type="title"/>
          </p:nvPr>
        </p:nvSpPr>
        <p:spPr>
          <a:xfrm>
            <a:off x="609600" y="360575"/>
            <a:ext cx="10972800" cy="609600"/>
          </a:xfrm>
        </p:spPr>
        <p:txBody>
          <a:bodyPr>
            <a:normAutofit fontScale="90000"/>
          </a:bodyPr>
          <a:lstStyle/>
          <a:p>
            <a:r>
              <a:rPr lang="en-US" sz="4000">
                <a:latin typeface="Aptos" panose="020B0004020202020204" pitchFamily="34" charset="0"/>
              </a:rPr>
              <a:t>Cost and Enrollment Impacts of Expiring </a:t>
            </a:r>
            <a:r>
              <a:rPr lang="en-US" sz="4000" err="1">
                <a:latin typeface="Aptos" panose="020B0004020202020204" pitchFamily="34" charset="0"/>
              </a:rPr>
              <a:t>ePTCs</a:t>
            </a:r>
            <a:br>
              <a:rPr lang="en-US">
                <a:latin typeface="Aptos" panose="020B0004020202020204" pitchFamily="34" charset="0"/>
              </a:rPr>
            </a:br>
            <a:r>
              <a:rPr lang="en-US" sz="1800" b="0" i="1">
                <a:latin typeface="Aptos" panose="020B0004020202020204" pitchFamily="34" charset="0"/>
              </a:rPr>
              <a:t>Based on 2025 rates</a:t>
            </a:r>
            <a:endParaRPr lang="en-US" b="0">
              <a:latin typeface="Aptos" panose="020B0004020202020204" pitchFamily="34" charset="0"/>
            </a:endParaRPr>
          </a:p>
        </p:txBody>
      </p:sp>
      <p:graphicFrame>
        <p:nvGraphicFramePr>
          <p:cNvPr id="5" name="Table 4">
            <a:extLst>
              <a:ext uri="{FF2B5EF4-FFF2-40B4-BE49-F238E27FC236}">
                <a16:creationId xmlns:a16="http://schemas.microsoft.com/office/drawing/2014/main" id="{08576F18-0DB9-BC55-D63E-335CD50477C7}"/>
              </a:ext>
            </a:extLst>
          </p:cNvPr>
          <p:cNvGraphicFramePr>
            <a:graphicFrameLocks noGrp="1"/>
          </p:cNvGraphicFramePr>
          <p:nvPr>
            <p:extLst>
              <p:ext uri="{D42A27DB-BD31-4B8C-83A1-F6EECF244321}">
                <p14:modId xmlns:p14="http://schemas.microsoft.com/office/powerpoint/2010/main" val="4134024211"/>
              </p:ext>
            </p:extLst>
          </p:nvPr>
        </p:nvGraphicFramePr>
        <p:xfrm>
          <a:off x="1783913" y="1754170"/>
          <a:ext cx="7973083" cy="3674780"/>
        </p:xfrm>
        <a:graphic>
          <a:graphicData uri="http://schemas.openxmlformats.org/drawingml/2006/table">
            <a:tbl>
              <a:tblPr firstRow="1" bandRow="1">
                <a:tableStyleId>{5940675A-B579-460E-94D1-54222C63F5DA}</a:tableStyleId>
              </a:tblPr>
              <a:tblGrid>
                <a:gridCol w="1133245">
                  <a:extLst>
                    <a:ext uri="{9D8B030D-6E8A-4147-A177-3AD203B41FA5}">
                      <a16:colId xmlns:a16="http://schemas.microsoft.com/office/drawing/2014/main" val="1009492132"/>
                    </a:ext>
                  </a:extLst>
                </a:gridCol>
                <a:gridCol w="1157789">
                  <a:extLst>
                    <a:ext uri="{9D8B030D-6E8A-4147-A177-3AD203B41FA5}">
                      <a16:colId xmlns:a16="http://schemas.microsoft.com/office/drawing/2014/main" val="1912893302"/>
                    </a:ext>
                  </a:extLst>
                </a:gridCol>
                <a:gridCol w="1568924">
                  <a:extLst>
                    <a:ext uri="{9D8B030D-6E8A-4147-A177-3AD203B41FA5}">
                      <a16:colId xmlns:a16="http://schemas.microsoft.com/office/drawing/2014/main" val="3883832839"/>
                    </a:ext>
                  </a:extLst>
                </a:gridCol>
                <a:gridCol w="1144891">
                  <a:extLst>
                    <a:ext uri="{9D8B030D-6E8A-4147-A177-3AD203B41FA5}">
                      <a16:colId xmlns:a16="http://schemas.microsoft.com/office/drawing/2014/main" val="2919373502"/>
                    </a:ext>
                  </a:extLst>
                </a:gridCol>
                <a:gridCol w="1484117">
                  <a:extLst>
                    <a:ext uri="{9D8B030D-6E8A-4147-A177-3AD203B41FA5}">
                      <a16:colId xmlns:a16="http://schemas.microsoft.com/office/drawing/2014/main" val="1432726980"/>
                    </a:ext>
                  </a:extLst>
                </a:gridCol>
                <a:gridCol w="1484117">
                  <a:extLst>
                    <a:ext uri="{9D8B030D-6E8A-4147-A177-3AD203B41FA5}">
                      <a16:colId xmlns:a16="http://schemas.microsoft.com/office/drawing/2014/main" val="24640683"/>
                    </a:ext>
                  </a:extLst>
                </a:gridCol>
              </a:tblGrid>
              <a:tr h="0">
                <a:tc>
                  <a:txBody>
                    <a:bodyPr/>
                    <a:lstStyle/>
                    <a:p>
                      <a:r>
                        <a:rPr lang="en-US" sz="1400">
                          <a:solidFill>
                            <a:schemeClr val="bg1"/>
                          </a:solidFill>
                          <a:latin typeface="Aptos" panose="020B0004020202020204" pitchFamily="34" charset="0"/>
                          <a:cs typeface="Arial" panose="020B0604020202020204" pitchFamily="34" charset="0"/>
                        </a:rPr>
                        <a:t>Income by FPL</a:t>
                      </a:r>
                    </a:p>
                  </a:txBody>
                  <a:tcPr>
                    <a:solidFill>
                      <a:srgbClr val="002060"/>
                    </a:solidFill>
                  </a:tcPr>
                </a:tc>
                <a:tc>
                  <a:txBody>
                    <a:bodyPr/>
                    <a:lstStyle/>
                    <a:p>
                      <a:r>
                        <a:rPr lang="en-US" sz="1400">
                          <a:solidFill>
                            <a:schemeClr val="bg1"/>
                          </a:solidFill>
                          <a:latin typeface="Aptos" panose="020B0004020202020204" pitchFamily="34" charset="0"/>
                          <a:cs typeface="Arial" panose="020B0604020202020204" pitchFamily="34" charset="0"/>
                        </a:rPr>
                        <a:t>Total Enrolled Households</a:t>
                      </a:r>
                    </a:p>
                  </a:txBody>
                  <a:tcPr>
                    <a:solidFill>
                      <a:srgbClr val="002060"/>
                    </a:solidFill>
                  </a:tcPr>
                </a:tc>
                <a:tc>
                  <a:txBody>
                    <a:bodyPr/>
                    <a:lstStyle/>
                    <a:p>
                      <a:r>
                        <a:rPr lang="en-US" sz="1400">
                          <a:solidFill>
                            <a:schemeClr val="bg1"/>
                          </a:solidFill>
                          <a:latin typeface="Aptos" panose="020B0004020202020204" pitchFamily="34" charset="0"/>
                          <a:cs typeface="Arial" panose="020B0604020202020204" pitchFamily="34" charset="0"/>
                        </a:rPr>
                        <a:t>Average Household Income</a:t>
                      </a:r>
                    </a:p>
                    <a:p>
                      <a:endParaRPr lang="en-US" sz="1400">
                        <a:solidFill>
                          <a:schemeClr val="bg1"/>
                        </a:solidFill>
                        <a:latin typeface="Aptos" panose="020B0004020202020204" pitchFamily="34" charset="0"/>
                        <a:cs typeface="Arial" panose="020B0604020202020204" pitchFamily="34" charset="0"/>
                      </a:endParaRP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ptos" panose="020B0004020202020204" pitchFamily="34" charset="0"/>
                          <a:cs typeface="Arial" panose="020B0604020202020204" pitchFamily="34" charset="0"/>
                        </a:rPr>
                        <a:t>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ptos" panose="020B0004020202020204" pitchFamily="34" charset="0"/>
                          <a:cs typeface="Arial" panose="020B0604020202020204" pitchFamily="34" charset="0"/>
                        </a:rPr>
                        <a:t>Average 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ptos" panose="020B0004020202020204" pitchFamily="34" charset="0"/>
                          <a:cs typeface="Arial" panose="020B0604020202020204" pitchFamily="34" charset="0"/>
                        </a:rPr>
                        <a:t>Household Premium</a:t>
                      </a:r>
                    </a:p>
                  </a:txBody>
                  <a:tcPr>
                    <a:solidFill>
                      <a:srgbClr val="002060"/>
                    </a:solidFill>
                  </a:tcPr>
                </a:tc>
                <a:tc>
                  <a:txBody>
                    <a:bodyPr/>
                    <a:lstStyle/>
                    <a:p>
                      <a:r>
                        <a:rPr lang="en-US" sz="1400">
                          <a:solidFill>
                            <a:schemeClr val="bg1"/>
                          </a:solidFill>
                          <a:latin typeface="Aptos" panose="020B0004020202020204" pitchFamily="34" charset="0"/>
                          <a:cs typeface="Arial" panose="020B0604020202020204" pitchFamily="34" charset="0"/>
                        </a:rPr>
                        <a:t>2026 Estimated Average Net </a:t>
                      </a:r>
                    </a:p>
                    <a:p>
                      <a:r>
                        <a:rPr lang="en-US" sz="1400">
                          <a:solidFill>
                            <a:schemeClr val="bg1"/>
                          </a:solidFill>
                          <a:latin typeface="Aptos" panose="020B0004020202020204" pitchFamily="34" charset="0"/>
                          <a:cs typeface="Arial" panose="020B0604020202020204" pitchFamily="34" charset="0"/>
                        </a:rPr>
                        <a:t>Household Premium</a:t>
                      </a:r>
                    </a:p>
                  </a:txBody>
                  <a:tcPr>
                    <a:solidFill>
                      <a:srgbClr val="002060"/>
                    </a:solidFill>
                  </a:tcPr>
                </a:tc>
                <a:tc>
                  <a:txBody>
                    <a:bodyPr/>
                    <a:lstStyle/>
                    <a:p>
                      <a:r>
                        <a:rPr lang="en-US" sz="1400">
                          <a:solidFill>
                            <a:schemeClr val="bg1"/>
                          </a:solidFill>
                          <a:latin typeface="Aptos" panose="020B0004020202020204" pitchFamily="34" charset="0"/>
                          <a:cs typeface="Arial" panose="020B0604020202020204" pitchFamily="34" charset="0"/>
                        </a:rPr>
                        <a:t>2026 Estimated Average Net Household Premium</a:t>
                      </a:r>
                    </a:p>
                  </a:txBody>
                  <a:tcPr>
                    <a:solidFill>
                      <a:srgbClr val="002060"/>
                    </a:solidFill>
                  </a:tcPr>
                </a:tc>
                <a:extLst>
                  <a:ext uri="{0D108BD9-81ED-4DB2-BD59-A6C34878D82A}">
                    <a16:rowId xmlns:a16="http://schemas.microsoft.com/office/drawing/2014/main" val="3390858806"/>
                  </a:ext>
                </a:extLst>
              </a:tr>
              <a:tr h="370840">
                <a:tc>
                  <a:txBody>
                    <a:bodyPr/>
                    <a:lstStyle/>
                    <a:p>
                      <a:r>
                        <a:rPr lang="en-US" sz="1400">
                          <a:solidFill>
                            <a:schemeClr val="bg1"/>
                          </a:solidFill>
                          <a:latin typeface="Aptos" panose="020B0004020202020204" pitchFamily="34" charset="0"/>
                          <a:cs typeface="Arial" panose="020B0604020202020204" pitchFamily="34" charset="0"/>
                        </a:rPr>
                        <a:t>100-133%</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31,694</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$20,362.00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$27.00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a:rPr>
                        <a:t>+$36.00</a:t>
                      </a:r>
                      <a:endParaRPr lang="en-US" sz="1400">
                        <a:latin typeface="Aptos" panose="020B000402020202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$63.00</a:t>
                      </a:r>
                    </a:p>
                  </a:txBody>
                  <a:tcPr anchor="ctr">
                    <a:solidFill>
                      <a:schemeClr val="accent5">
                        <a:lumMod val="40000"/>
                        <a:lumOff val="60000"/>
                      </a:schemeClr>
                    </a:solidFill>
                  </a:tcPr>
                </a:tc>
                <a:extLst>
                  <a:ext uri="{0D108BD9-81ED-4DB2-BD59-A6C34878D82A}">
                    <a16:rowId xmlns:a16="http://schemas.microsoft.com/office/drawing/2014/main" val="177801731"/>
                  </a:ext>
                </a:extLst>
              </a:tr>
              <a:tr h="435682">
                <a:tc>
                  <a:txBody>
                    <a:bodyPr/>
                    <a:lstStyle/>
                    <a:p>
                      <a:r>
                        <a:rPr lang="en-US" sz="1400">
                          <a:solidFill>
                            <a:schemeClr val="bg1"/>
                          </a:solidFill>
                          <a:latin typeface="Aptos" panose="020B0004020202020204" pitchFamily="34" charset="0"/>
                          <a:cs typeface="Arial" panose="020B0604020202020204" pitchFamily="34" charset="0"/>
                        </a:rPr>
                        <a:t>133-150%</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44,394</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$27,703.00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$28.00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+$72.00</a:t>
                      </a: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$100.00</a:t>
                      </a:r>
                    </a:p>
                  </a:txBody>
                  <a:tcPr anchor="ctr">
                    <a:solidFill>
                      <a:schemeClr val="accent5">
                        <a:lumMod val="40000"/>
                        <a:lumOff val="60000"/>
                      </a:schemeClr>
                    </a:solidFill>
                  </a:tcPr>
                </a:tc>
                <a:extLst>
                  <a:ext uri="{0D108BD9-81ED-4DB2-BD59-A6C34878D82A}">
                    <a16:rowId xmlns:a16="http://schemas.microsoft.com/office/drawing/2014/main" val="4013493404"/>
                  </a:ext>
                </a:extLst>
              </a:tr>
              <a:tr h="440018">
                <a:tc>
                  <a:txBody>
                    <a:bodyPr/>
                    <a:lstStyle/>
                    <a:p>
                      <a:r>
                        <a:rPr lang="en-US" sz="1400">
                          <a:solidFill>
                            <a:schemeClr val="bg1"/>
                          </a:solidFill>
                          <a:latin typeface="Aptos" panose="020B0004020202020204" pitchFamily="34" charset="0"/>
                          <a:cs typeface="Arial" panose="020B0604020202020204" pitchFamily="34" charset="0"/>
                        </a:rPr>
                        <a:t>150-200%</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51,571</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$34,215.00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$59.00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+$119.00</a:t>
                      </a: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$178.00</a:t>
                      </a:r>
                    </a:p>
                  </a:txBody>
                  <a:tcPr anchor="ctr">
                    <a:solidFill>
                      <a:schemeClr val="accent5">
                        <a:lumMod val="40000"/>
                        <a:lumOff val="60000"/>
                      </a:schemeClr>
                    </a:solidFill>
                  </a:tcPr>
                </a:tc>
                <a:extLst>
                  <a:ext uri="{0D108BD9-81ED-4DB2-BD59-A6C34878D82A}">
                    <a16:rowId xmlns:a16="http://schemas.microsoft.com/office/drawing/2014/main" val="1394818311"/>
                  </a:ext>
                </a:extLst>
              </a:tr>
              <a:tr h="370840">
                <a:tc>
                  <a:txBody>
                    <a:bodyPr/>
                    <a:lstStyle/>
                    <a:p>
                      <a:r>
                        <a:rPr lang="en-US" sz="1400">
                          <a:solidFill>
                            <a:schemeClr val="bg1"/>
                          </a:solidFill>
                          <a:latin typeface="Aptos" panose="020B0004020202020204" pitchFamily="34" charset="0"/>
                          <a:cs typeface="Arial" panose="020B0604020202020204" pitchFamily="34" charset="0"/>
                        </a:rPr>
                        <a:t>200-250%</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29,942</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$47,384.00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$126.00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+$182.00</a:t>
                      </a: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$308.00</a:t>
                      </a:r>
                    </a:p>
                  </a:txBody>
                  <a:tcPr anchor="ctr">
                    <a:solidFill>
                      <a:schemeClr val="accent5">
                        <a:lumMod val="40000"/>
                        <a:lumOff val="60000"/>
                      </a:schemeClr>
                    </a:solidFill>
                  </a:tcPr>
                </a:tc>
                <a:extLst>
                  <a:ext uri="{0D108BD9-81ED-4DB2-BD59-A6C34878D82A}">
                    <a16:rowId xmlns:a16="http://schemas.microsoft.com/office/drawing/2014/main" val="986537679"/>
                  </a:ext>
                </a:extLst>
              </a:tr>
              <a:tr h="370840">
                <a:tc>
                  <a:txBody>
                    <a:bodyPr/>
                    <a:lstStyle/>
                    <a:p>
                      <a:r>
                        <a:rPr lang="en-US" sz="1400">
                          <a:solidFill>
                            <a:schemeClr val="bg1"/>
                          </a:solidFill>
                          <a:latin typeface="Aptos" panose="020B0004020202020204" pitchFamily="34" charset="0"/>
                          <a:cs typeface="Arial" panose="020B0604020202020204" pitchFamily="34" charset="0"/>
                        </a:rPr>
                        <a:t>250-300%</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19,312</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$56,324.00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$219.00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+$208.00</a:t>
                      </a: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$427.00</a:t>
                      </a:r>
                    </a:p>
                  </a:txBody>
                  <a:tcPr anchor="ctr">
                    <a:solidFill>
                      <a:schemeClr val="accent5">
                        <a:lumMod val="40000"/>
                        <a:lumOff val="60000"/>
                      </a:schemeClr>
                    </a:solidFill>
                  </a:tcPr>
                </a:tc>
                <a:extLst>
                  <a:ext uri="{0D108BD9-81ED-4DB2-BD59-A6C34878D82A}">
                    <a16:rowId xmlns:a16="http://schemas.microsoft.com/office/drawing/2014/main" val="4125931252"/>
                  </a:ext>
                </a:extLst>
              </a:tr>
              <a:tr h="370840">
                <a:tc>
                  <a:txBody>
                    <a:bodyPr/>
                    <a:lstStyle/>
                    <a:p>
                      <a:r>
                        <a:rPr lang="en-US" sz="1400">
                          <a:solidFill>
                            <a:schemeClr val="bg1"/>
                          </a:solidFill>
                          <a:latin typeface="Aptos" panose="020B0004020202020204" pitchFamily="34" charset="0"/>
                          <a:cs typeface="Arial" panose="020B0604020202020204" pitchFamily="34" charset="0"/>
                        </a:rPr>
                        <a:t>300-400%</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16,965</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$71,234.00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$401.00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+$235.00</a:t>
                      </a: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$636.00</a:t>
                      </a:r>
                    </a:p>
                  </a:txBody>
                  <a:tcPr anchor="ctr">
                    <a:solidFill>
                      <a:schemeClr val="accent5">
                        <a:lumMod val="40000"/>
                        <a:lumOff val="60000"/>
                      </a:schemeClr>
                    </a:solidFill>
                  </a:tcPr>
                </a:tc>
                <a:extLst>
                  <a:ext uri="{0D108BD9-81ED-4DB2-BD59-A6C34878D82A}">
                    <a16:rowId xmlns:a16="http://schemas.microsoft.com/office/drawing/2014/main" val="3776897434"/>
                  </a:ext>
                </a:extLst>
              </a:tr>
              <a:tr h="370840">
                <a:tc>
                  <a:txBody>
                    <a:bodyPr/>
                    <a:lstStyle/>
                    <a:p>
                      <a:r>
                        <a:rPr lang="en-US" sz="1400">
                          <a:solidFill>
                            <a:schemeClr val="bg1"/>
                          </a:solidFill>
                          <a:latin typeface="Aptos" panose="020B0004020202020204" pitchFamily="34" charset="0"/>
                          <a:cs typeface="Arial" panose="020B0604020202020204" pitchFamily="34" charset="0"/>
                        </a:rPr>
                        <a:t>&gt;400%</a:t>
                      </a:r>
                    </a:p>
                  </a:txBody>
                  <a:tcPr anchor="b">
                    <a:solidFill>
                      <a:srgbClr val="002060"/>
                    </a:solidFill>
                  </a:tcPr>
                </a:tc>
                <a:tc>
                  <a:txBody>
                    <a:bodyPr/>
                    <a:lstStyle/>
                    <a:p>
                      <a:pPr algn="ctr" fontAlgn="b"/>
                      <a:r>
                        <a:rPr lang="en-US" sz="1400" b="0" i="0" u="none" strike="noStrike">
                          <a:solidFill>
                            <a:srgbClr val="000000"/>
                          </a:solidFill>
                          <a:effectLst/>
                          <a:latin typeface="Aptos" panose="020B0004020202020204" pitchFamily="34" charset="0"/>
                        </a:rPr>
                        <a:t>9,179</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$110,410.00</a:t>
                      </a:r>
                    </a:p>
                  </a:txBody>
                  <a:tcPr marL="9525" marR="9525" marT="9525" marB="0" anchor="ctr">
                    <a:noFill/>
                  </a:tcPr>
                </a:tc>
                <a:tc>
                  <a:txBody>
                    <a:bodyPr/>
                    <a:lstStyle/>
                    <a:p>
                      <a:pPr algn="ctr" fontAlgn="b"/>
                      <a:r>
                        <a:rPr lang="en-US" sz="1400" b="0" i="0" u="none" strike="noStrike">
                          <a:solidFill>
                            <a:srgbClr val="000000"/>
                          </a:solidFill>
                          <a:effectLst/>
                          <a:latin typeface="Aptos" panose="020B0004020202020204" pitchFamily="34" charset="0"/>
                        </a:rPr>
                        <a:t>$748.00</a:t>
                      </a:r>
                    </a:p>
                  </a:txBody>
                  <a:tcPr marL="9525" marR="9525" marT="9525" marB="0"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+$692.00</a:t>
                      </a:r>
                    </a:p>
                  </a:txBody>
                  <a:tcPr anchor="ctr">
                    <a:solidFill>
                      <a:schemeClr val="accent1">
                        <a:lumMod val="40000"/>
                        <a:lumOff val="60000"/>
                      </a:schemeClr>
                    </a:solidFill>
                  </a:tcPr>
                </a:tc>
                <a:tc>
                  <a:txBody>
                    <a:bodyPr/>
                    <a:lstStyle/>
                    <a:p>
                      <a:pPr algn="ctr"/>
                      <a:r>
                        <a:rPr lang="en-US" sz="1400">
                          <a:latin typeface="Aptos" panose="020B0004020202020204" pitchFamily="34" charset="0"/>
                          <a:cs typeface="Arial" panose="020B0604020202020204" pitchFamily="34" charset="0"/>
                        </a:rPr>
                        <a:t>$1440.00</a:t>
                      </a:r>
                    </a:p>
                  </a:txBody>
                  <a:tcPr anchor="ctr">
                    <a:solidFill>
                      <a:schemeClr val="accent5">
                        <a:lumMod val="40000"/>
                        <a:lumOff val="60000"/>
                      </a:schemeClr>
                    </a:solidFill>
                  </a:tcPr>
                </a:tc>
                <a:extLst>
                  <a:ext uri="{0D108BD9-81ED-4DB2-BD59-A6C34878D82A}">
                    <a16:rowId xmlns:a16="http://schemas.microsoft.com/office/drawing/2014/main" val="586609827"/>
                  </a:ext>
                </a:extLst>
              </a:tr>
            </a:tbl>
          </a:graphicData>
        </a:graphic>
      </p:graphicFrame>
    </p:spTree>
    <p:extLst>
      <p:ext uri="{BB962C8B-B14F-4D97-AF65-F5344CB8AC3E}">
        <p14:creationId xmlns:p14="http://schemas.microsoft.com/office/powerpoint/2010/main" val="18767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C028-2090-3C19-E845-02402E685925}"/>
              </a:ext>
            </a:extLst>
          </p:cNvPr>
          <p:cNvSpPr>
            <a:spLocks noGrp="1"/>
          </p:cNvSpPr>
          <p:nvPr>
            <p:ph type="title"/>
          </p:nvPr>
        </p:nvSpPr>
        <p:spPr>
          <a:xfrm>
            <a:off x="630936" y="639520"/>
            <a:ext cx="3429000" cy="1719072"/>
          </a:xfrm>
        </p:spPr>
        <p:txBody>
          <a:bodyPr vert="horz" lIns="91440" tIns="45720" rIns="91440" bIns="45720" rtlCol="0" anchor="b">
            <a:normAutofit fontScale="90000"/>
          </a:bodyPr>
          <a:lstStyle/>
          <a:p>
            <a:r>
              <a:rPr lang="en-US" sz="3800" kern="1200">
                <a:solidFill>
                  <a:schemeClr val="tx1"/>
                </a:solidFill>
                <a:latin typeface="+mj-lt"/>
                <a:ea typeface="+mj-ea"/>
                <a:cs typeface="+mj-cs"/>
              </a:rPr>
              <a:t>Projected Premium  Increases by Region</a:t>
            </a:r>
          </a:p>
        </p:txBody>
      </p:sp>
      <p:sp>
        <p:nvSpPr>
          <p:cNvPr id="7" name="TextBox 6">
            <a:extLst>
              <a:ext uri="{FF2B5EF4-FFF2-40B4-BE49-F238E27FC236}">
                <a16:creationId xmlns:a16="http://schemas.microsoft.com/office/drawing/2014/main" id="{DBE4D425-8840-64F7-2036-A72595C381C7}"/>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a:latin typeface="+mj-lt"/>
              </a:rPr>
              <a:t>These counties have high enrollment of Virginians, and particularly high enrollment at 400% FPL and above.</a:t>
            </a:r>
          </a:p>
          <a:p>
            <a:pPr>
              <a:lnSpc>
                <a:spcPct val="90000"/>
              </a:lnSpc>
              <a:spcAft>
                <a:spcPts val="600"/>
              </a:spcAft>
            </a:pPr>
            <a:endParaRPr lang="en-US" sz="2200" i="1">
              <a:latin typeface="+mj-lt"/>
            </a:endParaRPr>
          </a:p>
          <a:p>
            <a:pPr>
              <a:lnSpc>
                <a:spcPct val="90000"/>
              </a:lnSpc>
              <a:spcAft>
                <a:spcPts val="600"/>
              </a:spcAft>
            </a:pPr>
            <a:endParaRPr lang="en-US" sz="2200" i="1">
              <a:latin typeface="+mj-lt"/>
            </a:endParaRPr>
          </a:p>
        </p:txBody>
      </p:sp>
      <p:sp>
        <p:nvSpPr>
          <p:cNvPr id="4" name="Slide Number Placeholder 3">
            <a:extLst>
              <a:ext uri="{FF2B5EF4-FFF2-40B4-BE49-F238E27FC236}">
                <a16:creationId xmlns:a16="http://schemas.microsoft.com/office/drawing/2014/main" id="{72B4D710-7777-80DB-53D9-02F912CD421C}"/>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D70D2D3D-8C18-5F4C-AE5B-9418F7C80968}" type="slidenum">
              <a:rPr lang="en-US" smtClean="0">
                <a:solidFill>
                  <a:schemeClr val="tx1">
                    <a:tint val="75000"/>
                  </a:schemeClr>
                </a:solidFill>
                <a:latin typeface="+mj-lt"/>
                <a:cs typeface="+mn-cs"/>
              </a:rPr>
              <a:pPr>
                <a:spcAft>
                  <a:spcPts val="600"/>
                </a:spcAft>
              </a:pPr>
              <a:t>17</a:t>
            </a:fld>
            <a:endParaRPr lang="en-US">
              <a:solidFill>
                <a:schemeClr val="tx1">
                  <a:tint val="75000"/>
                </a:schemeClr>
              </a:solidFill>
              <a:latin typeface="+mj-lt"/>
              <a:cs typeface="+mn-cs"/>
            </a:endParaRPr>
          </a:p>
        </p:txBody>
      </p:sp>
      <p:graphicFrame>
        <p:nvGraphicFramePr>
          <p:cNvPr id="5" name="Table 4">
            <a:extLst>
              <a:ext uri="{FF2B5EF4-FFF2-40B4-BE49-F238E27FC236}">
                <a16:creationId xmlns:a16="http://schemas.microsoft.com/office/drawing/2014/main" id="{2148F28A-8A09-A9F3-D26B-FEB03C000277}"/>
              </a:ext>
            </a:extLst>
          </p:cNvPr>
          <p:cNvGraphicFramePr>
            <a:graphicFrameLocks noGrp="1"/>
          </p:cNvGraphicFramePr>
          <p:nvPr>
            <p:extLst>
              <p:ext uri="{D42A27DB-BD31-4B8C-83A1-F6EECF244321}">
                <p14:modId xmlns:p14="http://schemas.microsoft.com/office/powerpoint/2010/main" val="321786381"/>
              </p:ext>
            </p:extLst>
          </p:nvPr>
        </p:nvGraphicFramePr>
        <p:xfrm>
          <a:off x="4657343" y="528140"/>
          <a:ext cx="6903721" cy="5564741"/>
        </p:xfrm>
        <a:graphic>
          <a:graphicData uri="http://schemas.openxmlformats.org/drawingml/2006/table">
            <a:tbl>
              <a:tblPr firstRow="1" firstCol="1" bandRow="1">
                <a:noFill/>
                <a:tableStyleId>{5C22544A-7EE6-4342-B048-85BDC9FD1C3A}</a:tableStyleId>
              </a:tblPr>
              <a:tblGrid>
                <a:gridCol w="2095417">
                  <a:extLst>
                    <a:ext uri="{9D8B030D-6E8A-4147-A177-3AD203B41FA5}">
                      <a16:colId xmlns:a16="http://schemas.microsoft.com/office/drawing/2014/main" val="2489663547"/>
                    </a:ext>
                  </a:extLst>
                </a:gridCol>
                <a:gridCol w="2524822">
                  <a:extLst>
                    <a:ext uri="{9D8B030D-6E8A-4147-A177-3AD203B41FA5}">
                      <a16:colId xmlns:a16="http://schemas.microsoft.com/office/drawing/2014/main" val="1167163858"/>
                    </a:ext>
                  </a:extLst>
                </a:gridCol>
                <a:gridCol w="2283482">
                  <a:extLst>
                    <a:ext uri="{9D8B030D-6E8A-4147-A177-3AD203B41FA5}">
                      <a16:colId xmlns:a16="http://schemas.microsoft.com/office/drawing/2014/main" val="648954628"/>
                    </a:ext>
                  </a:extLst>
                </a:gridCol>
              </a:tblGrid>
              <a:tr h="614156">
                <a:tc>
                  <a:txBody>
                    <a:bodyPr/>
                    <a:lstStyle/>
                    <a:p>
                      <a:pPr marL="0" marR="0">
                        <a:lnSpc>
                          <a:spcPct val="107000"/>
                        </a:lnSpc>
                        <a:spcBef>
                          <a:spcPts val="0"/>
                        </a:spcBef>
                        <a:spcAft>
                          <a:spcPts val="0"/>
                        </a:spcAft>
                      </a:pPr>
                      <a:r>
                        <a:rPr lang="en-US" sz="1400" b="1" kern="100" cap="none" spc="0">
                          <a:solidFill>
                            <a:schemeClr val="bg1"/>
                          </a:solidFill>
                          <a:effectLst/>
                          <a:latin typeface="Arial" panose="020B0604020202020204" pitchFamily="34" charset="0"/>
                          <a:cs typeface="Arial" panose="020B0604020202020204" pitchFamily="34" charset="0"/>
                        </a:rPr>
                        <a:t> </a:t>
                      </a:r>
                      <a:endParaRPr lang="en-US" sz="1400" b="1"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70756" marB="70756" anchor="ctr">
                    <a:lnL w="12700" cmpd="sng">
                      <a:noFill/>
                    </a:lnL>
                    <a:lnR w="12700" cmpd="sng">
                      <a:noFill/>
                    </a:lnR>
                    <a:lnT w="19050" cap="flat" cmpd="sng" algn="ctr">
                      <a:noFill/>
                      <a:prstDash val="solid"/>
                    </a:lnT>
                    <a:lnB w="38100" cmpd="sng">
                      <a:noFill/>
                    </a:lnB>
                    <a:solidFill>
                      <a:srgbClr val="002060"/>
                    </a:solidFill>
                  </a:tcPr>
                </a:tc>
                <a:tc>
                  <a:txBody>
                    <a:bodyPr/>
                    <a:lstStyle/>
                    <a:p>
                      <a:pPr marL="0" marR="0" algn="ctr">
                        <a:lnSpc>
                          <a:spcPct val="107000"/>
                        </a:lnSpc>
                        <a:spcBef>
                          <a:spcPts val="0"/>
                        </a:spcBef>
                        <a:spcAft>
                          <a:spcPts val="0"/>
                        </a:spcAft>
                      </a:pPr>
                      <a:r>
                        <a:rPr lang="en-US" sz="1400" b="1" kern="100" cap="none" spc="0">
                          <a:solidFill>
                            <a:schemeClr val="bg1"/>
                          </a:solidFill>
                          <a:effectLst/>
                          <a:latin typeface="Arial" panose="020B0604020202020204" pitchFamily="34" charset="0"/>
                          <a:cs typeface="Arial" panose="020B0604020202020204" pitchFamily="34" charset="0"/>
                        </a:rPr>
                        <a:t>2025 Total Enrollees</a:t>
                      </a:r>
                      <a:endParaRPr lang="en-US" sz="1400" b="1"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70756" marB="70756" anchor="ctr">
                    <a:lnL w="12700" cmpd="sng">
                      <a:noFill/>
                    </a:lnL>
                    <a:lnR w="12700" cmpd="sng">
                      <a:noFill/>
                    </a:lnR>
                    <a:lnT w="19050" cap="flat" cmpd="sng" algn="ctr">
                      <a:noFill/>
                      <a:prstDash val="solid"/>
                    </a:lnT>
                    <a:lnB w="38100" cmpd="sng">
                      <a:noFill/>
                    </a:lnB>
                    <a:solidFill>
                      <a:srgbClr val="002060"/>
                    </a:solidFill>
                  </a:tcPr>
                </a:tc>
                <a:tc>
                  <a:txBody>
                    <a:bodyPr/>
                    <a:lstStyle/>
                    <a:p>
                      <a:pPr marL="0" marR="0" algn="ctr">
                        <a:lnSpc>
                          <a:spcPct val="107000"/>
                        </a:lnSpc>
                        <a:spcBef>
                          <a:spcPts val="0"/>
                        </a:spcBef>
                        <a:spcAft>
                          <a:spcPts val="0"/>
                        </a:spcAft>
                      </a:pPr>
                      <a:r>
                        <a:rPr lang="en-US" sz="1400" b="1" kern="100" cap="none" spc="0">
                          <a:solidFill>
                            <a:schemeClr val="bg1"/>
                          </a:solidFill>
                          <a:effectLst/>
                          <a:latin typeface="Arial" panose="020B0604020202020204" pitchFamily="34" charset="0"/>
                          <a:cs typeface="Arial" panose="020B0604020202020204" pitchFamily="34" charset="0"/>
                        </a:rPr>
                        <a:t>2026</a:t>
                      </a:r>
                    </a:p>
                    <a:p>
                      <a:pPr marL="0" marR="0" algn="ctr">
                        <a:lnSpc>
                          <a:spcPct val="107000"/>
                        </a:lnSpc>
                        <a:spcBef>
                          <a:spcPts val="0"/>
                        </a:spcBef>
                        <a:spcAft>
                          <a:spcPts val="0"/>
                        </a:spcAft>
                      </a:pPr>
                      <a:r>
                        <a:rPr lang="en-US" sz="1400" b="1" kern="100" cap="none" spc="0">
                          <a:solidFill>
                            <a:schemeClr val="bg1"/>
                          </a:solidFill>
                          <a:effectLst/>
                          <a:latin typeface="Arial" panose="020B0604020202020204" pitchFamily="34" charset="0"/>
                          <a:cs typeface="Arial" panose="020B0604020202020204" pitchFamily="34" charset="0"/>
                        </a:rPr>
                        <a:t>Projected Premium Increase</a:t>
                      </a:r>
                      <a:endParaRPr lang="en-US" sz="1400" b="1"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70756" marB="70756" anchor="ctr">
                    <a:lnL w="12700" cmpd="sng">
                      <a:noFill/>
                    </a:lnL>
                    <a:lnR w="12700" cmpd="sng">
                      <a:noFill/>
                    </a:lnR>
                    <a:lnT w="19050" cap="flat" cmpd="sng" algn="ctr">
                      <a:noFill/>
                      <a:prstDash val="solid"/>
                    </a:lnT>
                    <a:lnB w="38100" cmpd="sng">
                      <a:noFill/>
                    </a:lnB>
                    <a:solidFill>
                      <a:srgbClr val="002060"/>
                    </a:solidFill>
                  </a:tcPr>
                </a:tc>
                <a:extLst>
                  <a:ext uri="{0D108BD9-81ED-4DB2-BD59-A6C34878D82A}">
                    <a16:rowId xmlns:a16="http://schemas.microsoft.com/office/drawing/2014/main" val="76482115"/>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Henrico County</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921920409"/>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&lt;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12,879</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$76 - $87</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69349282"/>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&gt;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845</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$644 - $739</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835792675"/>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 </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898939286"/>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Virginia Beach City</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79591704"/>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&lt;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14,788</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$63 - $73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500105468"/>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&gt;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1,039</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$628 - $719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804148143"/>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 </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209294124"/>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Fairfax County</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173699574"/>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&lt;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48,506</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$90 - $103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590323317"/>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&gt;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2,552</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$671 - $769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381682303"/>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 </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396192572"/>
                  </a:ext>
                </a:extLst>
              </a:tr>
              <a:tr h="316997">
                <a:tc>
                  <a:txBody>
                    <a:bodyPr/>
                    <a:lstStyle/>
                    <a:p>
                      <a:pPr marL="0" marR="0">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Roanoke County</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470964524"/>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&lt;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3,302</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$90 - $103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970244890"/>
                  </a:ext>
                </a:extLst>
              </a:tr>
              <a:tr h="316997">
                <a:tc>
                  <a:txBody>
                    <a:bodyPr/>
                    <a:lstStyle/>
                    <a:p>
                      <a:pPr marL="0" marR="0" algn="r">
                        <a:lnSpc>
                          <a:spcPct val="107000"/>
                        </a:lnSpc>
                        <a:spcBef>
                          <a:spcPts val="0"/>
                        </a:spcBef>
                        <a:spcAft>
                          <a:spcPts val="0"/>
                        </a:spcAft>
                      </a:pPr>
                      <a:r>
                        <a:rPr lang="en-US" sz="1400" b="1" kern="100" cap="none" spc="0">
                          <a:solidFill>
                            <a:schemeClr val="tx1"/>
                          </a:solidFill>
                          <a:effectLst/>
                          <a:latin typeface="Arial" panose="020B0604020202020204" pitchFamily="34" charset="0"/>
                          <a:cs typeface="Arial" panose="020B0604020202020204" pitchFamily="34" charset="0"/>
                        </a:rPr>
                        <a:t>&gt; 400% FPL</a:t>
                      </a:r>
                      <a:endParaRPr lang="en-US" sz="1400" b="1"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350</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latin typeface="Arial" panose="020B0604020202020204" pitchFamily="34" charset="0"/>
                          <a:cs typeface="Arial" panose="020B0604020202020204" pitchFamily="34" charset="0"/>
                        </a:rPr>
                        <a:t>$727 - $834 </a:t>
                      </a:r>
                      <a:endParaRPr lang="en-US" sz="1400" kern="100" cap="none" spc="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9530" marR="35378" marT="0" marB="7075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529796837"/>
                  </a:ext>
                </a:extLst>
              </a:tr>
            </a:tbl>
          </a:graphicData>
        </a:graphic>
      </p:graphicFrame>
    </p:spTree>
    <p:extLst>
      <p:ext uri="{BB962C8B-B14F-4D97-AF65-F5344CB8AC3E}">
        <p14:creationId xmlns:p14="http://schemas.microsoft.com/office/powerpoint/2010/main" val="4967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F08E-0630-002E-CB63-018CAFE77DFB}"/>
              </a:ext>
            </a:extLst>
          </p:cNvPr>
          <p:cNvSpPr>
            <a:spLocks noGrp="1"/>
          </p:cNvSpPr>
          <p:nvPr>
            <p:ph type="title"/>
          </p:nvPr>
        </p:nvSpPr>
        <p:spPr>
          <a:xfrm>
            <a:off x="761802" y="240241"/>
            <a:ext cx="10760054" cy="1228299"/>
          </a:xfrm>
        </p:spPr>
        <p:txBody>
          <a:bodyPr>
            <a:normAutofit/>
          </a:bodyPr>
          <a:lstStyle/>
          <a:p>
            <a:r>
              <a:rPr lang="en-US">
                <a:latin typeface="+mj-lt"/>
              </a:rPr>
              <a:t>Impact of Expiring </a:t>
            </a:r>
            <a:r>
              <a:rPr lang="en-US" err="1">
                <a:latin typeface="+mj-lt"/>
              </a:rPr>
              <a:t>ePTCs</a:t>
            </a:r>
            <a:r>
              <a:rPr lang="en-US">
                <a:latin typeface="+mj-lt"/>
              </a:rPr>
              <a:t>: Consumers At Risk</a:t>
            </a:r>
          </a:p>
        </p:txBody>
      </p:sp>
      <p:sp>
        <p:nvSpPr>
          <p:cNvPr id="3" name="Content Placeholder 2">
            <a:extLst>
              <a:ext uri="{FF2B5EF4-FFF2-40B4-BE49-F238E27FC236}">
                <a16:creationId xmlns:a16="http://schemas.microsoft.com/office/drawing/2014/main" id="{24C1B1E4-1072-5A5B-8EFD-84F275A4CD85}"/>
              </a:ext>
            </a:extLst>
          </p:cNvPr>
          <p:cNvSpPr>
            <a:spLocks noGrp="1"/>
          </p:cNvSpPr>
          <p:nvPr>
            <p:ph idx="1"/>
          </p:nvPr>
        </p:nvSpPr>
        <p:spPr>
          <a:xfrm>
            <a:off x="761803" y="1503637"/>
            <a:ext cx="3623162" cy="3850724"/>
          </a:xfrm>
        </p:spPr>
        <p:txBody>
          <a:bodyPr anchor="ctr">
            <a:normAutofit/>
          </a:bodyPr>
          <a:lstStyle/>
          <a:p>
            <a:pPr marL="0" indent="0" algn="ctr">
              <a:buNone/>
            </a:pPr>
            <a:endParaRPr lang="en-US">
              <a:latin typeface="+mj-lt"/>
            </a:endParaRPr>
          </a:p>
          <a:p>
            <a:pPr marL="0" indent="0" algn="ctr">
              <a:buNone/>
            </a:pPr>
            <a:endParaRPr lang="en-US">
              <a:latin typeface="+mj-lt"/>
            </a:endParaRPr>
          </a:p>
          <a:p>
            <a:pPr marL="0" indent="0">
              <a:buNone/>
            </a:pPr>
            <a:r>
              <a:rPr lang="en-US" sz="1800"/>
              <a:t>Marketplace enrollment increased the most at the </a:t>
            </a:r>
            <a:r>
              <a:rPr lang="en-US" sz="1800" b="1"/>
              <a:t>lowest</a:t>
            </a:r>
            <a:r>
              <a:rPr lang="en-US" sz="1800"/>
              <a:t> and </a:t>
            </a:r>
            <a:r>
              <a:rPr lang="en-US" sz="1800" b="1"/>
              <a:t>highest</a:t>
            </a:r>
            <a:r>
              <a:rPr lang="en-US" sz="1800"/>
              <a:t> income levels of eligibility since </a:t>
            </a:r>
            <a:r>
              <a:rPr lang="en-US" sz="1800" err="1"/>
              <a:t>ePTCs</a:t>
            </a:r>
            <a:r>
              <a:rPr lang="en-US" sz="1800"/>
              <a:t> became available in 2021.</a:t>
            </a:r>
          </a:p>
          <a:p>
            <a:pPr marL="0" indent="0" algn="ctr">
              <a:buNone/>
            </a:pPr>
            <a:endParaRPr lang="en-US">
              <a:latin typeface="+mj-lt"/>
            </a:endParaRPr>
          </a:p>
          <a:p>
            <a:pPr marL="0" indent="0" algn="ctr">
              <a:buNone/>
            </a:pPr>
            <a:endParaRPr lang="en-US" sz="2000">
              <a:latin typeface="+mj-lt"/>
            </a:endParaRPr>
          </a:p>
        </p:txBody>
      </p:sp>
      <p:graphicFrame>
        <p:nvGraphicFramePr>
          <p:cNvPr id="4" name="Table 3">
            <a:extLst>
              <a:ext uri="{FF2B5EF4-FFF2-40B4-BE49-F238E27FC236}">
                <a16:creationId xmlns:a16="http://schemas.microsoft.com/office/drawing/2014/main" id="{ED9261FB-2B42-B48E-7A2B-B5B3157A7B18}"/>
              </a:ext>
            </a:extLst>
          </p:cNvPr>
          <p:cNvGraphicFramePr>
            <a:graphicFrameLocks noGrp="1"/>
          </p:cNvGraphicFramePr>
          <p:nvPr>
            <p:extLst>
              <p:ext uri="{D42A27DB-BD31-4B8C-83A1-F6EECF244321}">
                <p14:modId xmlns:p14="http://schemas.microsoft.com/office/powerpoint/2010/main" val="2524348413"/>
              </p:ext>
            </p:extLst>
          </p:nvPr>
        </p:nvGraphicFramePr>
        <p:xfrm>
          <a:off x="5053781" y="1549604"/>
          <a:ext cx="6376417" cy="4493886"/>
        </p:xfrm>
        <a:graphic>
          <a:graphicData uri="http://schemas.openxmlformats.org/drawingml/2006/table">
            <a:tbl>
              <a:tblPr firstRow="1" firstCol="1" bandRow="1"/>
              <a:tblGrid>
                <a:gridCol w="1728963">
                  <a:extLst>
                    <a:ext uri="{9D8B030D-6E8A-4147-A177-3AD203B41FA5}">
                      <a16:colId xmlns:a16="http://schemas.microsoft.com/office/drawing/2014/main" val="4061195128"/>
                    </a:ext>
                  </a:extLst>
                </a:gridCol>
                <a:gridCol w="2678433">
                  <a:extLst>
                    <a:ext uri="{9D8B030D-6E8A-4147-A177-3AD203B41FA5}">
                      <a16:colId xmlns:a16="http://schemas.microsoft.com/office/drawing/2014/main" val="1473704497"/>
                    </a:ext>
                  </a:extLst>
                </a:gridCol>
                <a:gridCol w="1969021">
                  <a:extLst>
                    <a:ext uri="{9D8B030D-6E8A-4147-A177-3AD203B41FA5}">
                      <a16:colId xmlns:a16="http://schemas.microsoft.com/office/drawing/2014/main" val="920511723"/>
                    </a:ext>
                  </a:extLst>
                </a:gridCol>
              </a:tblGrid>
              <a:tr h="576007">
                <a:tc>
                  <a:txBody>
                    <a:bodyPr/>
                    <a:lstStyle/>
                    <a:p>
                      <a:pPr marL="0" marR="0" algn="ctr" fontAlgn="t">
                        <a:lnSpc>
                          <a:spcPct val="115000"/>
                        </a:lnSpc>
                        <a:buNone/>
                      </a:pPr>
                      <a:r>
                        <a:rPr lang="en-US" sz="1800" b="1" i="0" u="none" strike="noStrike" kern="100">
                          <a:solidFill>
                            <a:schemeClr val="bg1"/>
                          </a:solidFill>
                          <a:effectLst/>
                          <a:latin typeface="Arial" panose="020B0604020202020204" pitchFamily="34" charset="0"/>
                          <a:ea typeface="Aptos" panose="020B0004020202020204" pitchFamily="34" charset="0"/>
                          <a:cs typeface="Arial" panose="020B0604020202020204" pitchFamily="34" charset="0"/>
                        </a:rPr>
                        <a:t>Income </a:t>
                      </a:r>
                      <a:endParaRPr lang="en-US" sz="2600" b="0" i="0" u="none" strike="noStrike">
                        <a:solidFill>
                          <a:schemeClr val="bg1"/>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fontAlgn="t">
                        <a:lnSpc>
                          <a:spcPct val="115000"/>
                        </a:lnSpc>
                        <a:buNone/>
                      </a:pPr>
                      <a:r>
                        <a:rPr lang="en-US" sz="1800" b="1" i="0" u="none" strike="noStrike" kern="100">
                          <a:solidFill>
                            <a:schemeClr val="bg1"/>
                          </a:solidFill>
                          <a:effectLst/>
                          <a:latin typeface="Arial" panose="020B0604020202020204" pitchFamily="34" charset="0"/>
                          <a:ea typeface="Aptos" panose="020B0004020202020204" pitchFamily="34" charset="0"/>
                          <a:cs typeface="Arial" panose="020B0604020202020204" pitchFamily="34" charset="0"/>
                        </a:rPr>
                        <a:t>Enrollment Increase by Household</a:t>
                      </a:r>
                      <a:endParaRPr lang="en-US" sz="2600" b="0" i="0" u="none" strike="noStrike">
                        <a:solidFill>
                          <a:schemeClr val="bg1"/>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fontAlgn="t">
                        <a:lnSpc>
                          <a:spcPct val="115000"/>
                        </a:lnSpc>
                        <a:buNone/>
                      </a:pPr>
                      <a:r>
                        <a:rPr lang="en-US" sz="1800" b="1" i="0" u="none" strike="noStrike" kern="100">
                          <a:solidFill>
                            <a:schemeClr val="bg1"/>
                          </a:solidFill>
                          <a:effectLst/>
                          <a:latin typeface="Arial" panose="020B0604020202020204" pitchFamily="34" charset="0"/>
                          <a:ea typeface="Aptos" panose="020B0004020202020204" pitchFamily="34" charset="0"/>
                          <a:cs typeface="Arial" panose="020B0604020202020204" pitchFamily="34" charset="0"/>
                        </a:rPr>
                        <a:t>Enrollment Increase as Percentage</a:t>
                      </a:r>
                      <a:endParaRPr lang="en-US" sz="2600" b="0" i="0" u="none" strike="noStrike">
                        <a:solidFill>
                          <a:schemeClr val="bg1"/>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349991163"/>
                  </a:ext>
                </a:extLst>
              </a:tr>
              <a:tr h="576007">
                <a:tc>
                  <a:txBody>
                    <a:bodyPr/>
                    <a:lstStyle/>
                    <a:p>
                      <a:pPr marL="0" marR="0" algn="l"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100-150% FPL</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45,109</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82%</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89207"/>
                  </a:ext>
                </a:extLst>
              </a:tr>
              <a:tr h="576007">
                <a:tc>
                  <a:txBody>
                    <a:bodyPr/>
                    <a:lstStyle/>
                    <a:p>
                      <a:pPr marL="0" marR="0" algn="l"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151-200% FPL</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13,146</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21%</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5735099"/>
                  </a:ext>
                </a:extLst>
              </a:tr>
              <a:tr h="576007">
                <a:tc>
                  <a:txBody>
                    <a:bodyPr/>
                    <a:lstStyle/>
                    <a:p>
                      <a:pPr marL="0" marR="0" algn="l"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201-250% FPL</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3,463</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7%</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9461399"/>
                  </a:ext>
                </a:extLst>
              </a:tr>
              <a:tr h="576007">
                <a:tc>
                  <a:txBody>
                    <a:bodyPr/>
                    <a:lstStyle/>
                    <a:p>
                      <a:pPr marL="0" marR="0" algn="l"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251-300% FPL</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5,271</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17%</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9015093"/>
                  </a:ext>
                </a:extLst>
              </a:tr>
              <a:tr h="576007">
                <a:tc>
                  <a:txBody>
                    <a:bodyPr/>
                    <a:lstStyle/>
                    <a:p>
                      <a:pPr marL="0" marR="0" algn="l"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301-400% FPL</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2,923</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9%</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5623357"/>
                  </a:ext>
                </a:extLst>
              </a:tr>
              <a:tr h="576007">
                <a:tc>
                  <a:txBody>
                    <a:bodyPr/>
                    <a:lstStyle/>
                    <a:p>
                      <a:pPr marL="0" marR="0" algn="l"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400%FPL+</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42,458</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buNone/>
                      </a:pPr>
                      <a:r>
                        <a:rPr lang="en-US" sz="1800" b="0" i="0" u="none" strike="noStrike" kern="100">
                          <a:solidFill>
                            <a:srgbClr val="1E2F5F"/>
                          </a:solidFill>
                          <a:effectLst/>
                          <a:latin typeface="Arial" panose="020B0604020202020204" pitchFamily="34" charset="0"/>
                          <a:ea typeface="Aptos" panose="020B0004020202020204" pitchFamily="34" charset="0"/>
                          <a:cs typeface="Arial" panose="020B0604020202020204" pitchFamily="34" charset="0"/>
                        </a:rPr>
                        <a:t>419%</a:t>
                      </a:r>
                      <a:endParaRPr lang="en-US" sz="2600" b="0" i="0" u="none" strike="noStrike">
                        <a:solidFill>
                          <a:srgbClr val="1E2F5F"/>
                        </a:solidFill>
                        <a:effectLst/>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794856"/>
                  </a:ext>
                </a:extLst>
              </a:tr>
            </a:tbl>
          </a:graphicData>
        </a:graphic>
      </p:graphicFrame>
    </p:spTree>
    <p:extLst>
      <p:ext uri="{BB962C8B-B14F-4D97-AF65-F5344CB8AC3E}">
        <p14:creationId xmlns:p14="http://schemas.microsoft.com/office/powerpoint/2010/main" val="335660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3C9156-D1AC-DF2A-4714-5EDEEC13BCDB}"/>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FAD921E5-8928-D1BF-2E92-AE65138741CF}"/>
              </a:ext>
            </a:extLst>
          </p:cNvPr>
          <p:cNvSpPr>
            <a:spLocks noGrp="1"/>
          </p:cNvSpPr>
          <p:nvPr>
            <p:ph type="title"/>
          </p:nvPr>
        </p:nvSpPr>
        <p:spPr/>
        <p:txBody>
          <a:bodyPr>
            <a:normAutofit/>
          </a:bodyPr>
          <a:lstStyle/>
          <a:p>
            <a:pPr algn="r"/>
            <a:r>
              <a:rPr lang="en-US" sz="3200">
                <a:latin typeface="Arial"/>
                <a:cs typeface="Arial"/>
              </a:rPr>
              <a:t>Questions?</a:t>
            </a:r>
            <a:endParaRPr lang="en-US" sz="3200"/>
          </a:p>
        </p:txBody>
      </p:sp>
    </p:spTree>
    <p:extLst>
      <p:ext uri="{BB962C8B-B14F-4D97-AF65-F5344CB8AC3E}">
        <p14:creationId xmlns:p14="http://schemas.microsoft.com/office/powerpoint/2010/main" val="103933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5E5447-D437-AD1E-37C8-BDD1DE050D90}"/>
              </a:ext>
              <a:ext uri="{C183D7F6-B498-43B3-948B-1728B52AA6E4}">
                <adec:decorative xmlns:adec="http://schemas.microsoft.com/office/drawing/2017/decorative" val="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3B80F9A3-3ADC-8508-0B14-D9D902B9B912}"/>
              </a:ext>
              <a:ext uri="{C183D7F6-B498-43B3-948B-1728B52AA6E4}">
                <adec:decorative xmlns:adec="http://schemas.microsoft.com/office/drawing/2017/decorative" val="1"/>
              </a:ext>
            </a:extLst>
          </p:cNvPr>
          <p:cNvSpPr>
            <a:spLocks noGrp="1"/>
          </p:cNvSpPr>
          <p:nvPr>
            <p:ph type="title"/>
          </p:nvPr>
        </p:nvSpPr>
        <p:spPr/>
        <p:txBody>
          <a:bodyPr/>
          <a:lstStyle/>
          <a:p>
            <a:pPr algn="r"/>
            <a:r>
              <a:rPr lang="en-US">
                <a:latin typeface="Arial"/>
                <a:cs typeface="Arial"/>
              </a:rPr>
              <a:t>Welcome</a:t>
            </a:r>
            <a:endParaRPr lang="en-US"/>
          </a:p>
        </p:txBody>
      </p:sp>
    </p:spTree>
    <p:extLst>
      <p:ext uri="{BB962C8B-B14F-4D97-AF65-F5344CB8AC3E}">
        <p14:creationId xmlns:p14="http://schemas.microsoft.com/office/powerpoint/2010/main" val="3999890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91B0-7A31-F232-FC6D-BAF23C994D1C}"/>
              </a:ext>
            </a:extLst>
          </p:cNvPr>
          <p:cNvSpPr>
            <a:spLocks noGrp="1"/>
          </p:cNvSpPr>
          <p:nvPr>
            <p:ph type="ctrTitle"/>
          </p:nvPr>
        </p:nvSpPr>
        <p:spPr/>
        <p:txBody>
          <a:bodyPr/>
          <a:lstStyle/>
          <a:p>
            <a:r>
              <a:rPr lang="en-US" sz="4000">
                <a:latin typeface="+mn-lt"/>
              </a:rPr>
              <a:t>Commonwealth Health Reinsurance Program (CHRP)</a:t>
            </a:r>
            <a:endParaRPr lang="en-US">
              <a:latin typeface="+mn-lt"/>
            </a:endParaRPr>
          </a:p>
        </p:txBody>
      </p:sp>
      <p:sp>
        <p:nvSpPr>
          <p:cNvPr id="3" name="Subtitle 2">
            <a:extLst>
              <a:ext uri="{FF2B5EF4-FFF2-40B4-BE49-F238E27FC236}">
                <a16:creationId xmlns:a16="http://schemas.microsoft.com/office/drawing/2014/main" id="{71EF5DF7-FE21-1C83-153A-8A4E2851F2F2}"/>
              </a:ext>
            </a:extLst>
          </p:cNvPr>
          <p:cNvSpPr>
            <a:spLocks noGrp="1"/>
          </p:cNvSpPr>
          <p:nvPr>
            <p:ph type="subTitle" idx="1"/>
          </p:nvPr>
        </p:nvSpPr>
        <p:spPr>
          <a:xfrm>
            <a:off x="595534" y="4875415"/>
            <a:ext cx="9158066" cy="1143000"/>
          </a:xfrm>
        </p:spPr>
        <p:txBody>
          <a:bodyPr/>
          <a:lstStyle/>
          <a:p>
            <a:r>
              <a:rPr lang="en-US">
                <a:latin typeface="+mn-lt"/>
              </a:rPr>
              <a:t>Bradley Marsh, Policy Advisor, Bureau of Insurance</a:t>
            </a:r>
          </a:p>
          <a:p>
            <a:r>
              <a:rPr lang="en-US" b="0">
                <a:latin typeface="+mn-lt"/>
              </a:rPr>
              <a:t>September 24, 2025</a:t>
            </a:r>
          </a:p>
          <a:p>
            <a:endParaRPr lang="en-US">
              <a:latin typeface="+mn-lt"/>
            </a:endParaRPr>
          </a:p>
        </p:txBody>
      </p:sp>
    </p:spTree>
    <p:extLst>
      <p:ext uri="{BB962C8B-B14F-4D97-AF65-F5344CB8AC3E}">
        <p14:creationId xmlns:p14="http://schemas.microsoft.com/office/powerpoint/2010/main" val="1951614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915D-1B92-0063-2F00-A31D46BA7283}"/>
              </a:ext>
            </a:extLst>
          </p:cNvPr>
          <p:cNvSpPr>
            <a:spLocks noGrp="1"/>
          </p:cNvSpPr>
          <p:nvPr>
            <p:ph type="title"/>
          </p:nvPr>
        </p:nvSpPr>
        <p:spPr/>
        <p:txBody>
          <a:bodyPr/>
          <a:lstStyle/>
          <a:p>
            <a:r>
              <a:rPr lang="en-US">
                <a:latin typeface="+mn-lt"/>
                <a:ea typeface="Calibri" panose="020F0502020204030204" pitchFamily="34" charset="0"/>
              </a:rPr>
              <a:t>Status for CHRP Benefit Year 2024 (BY2024)</a:t>
            </a:r>
          </a:p>
        </p:txBody>
      </p:sp>
      <p:graphicFrame>
        <p:nvGraphicFramePr>
          <p:cNvPr id="4" name="Content Placeholder 3" descr="April 30, 2025&#10;All carriers submitted signed attestations of compliance with claims data reporting requirements&#10;May 2025&#10;BOI received final BY2024 claims data from CMS&#10;June – August 2025&#10;BOI validated claims data and determined funding sufficiency&#10;September 30, 2025&#10;Deadline to notify carriers of payment amounts&#10;November 15, 2025&#10;BY2024 CHRP payments due&#10;">
            <a:extLst>
              <a:ext uri="{FF2B5EF4-FFF2-40B4-BE49-F238E27FC236}">
                <a16:creationId xmlns:a16="http://schemas.microsoft.com/office/drawing/2014/main" id="{064E356D-2B83-22A0-9D3C-F71D1CDE77C2}"/>
              </a:ext>
            </a:extLst>
          </p:cNvPr>
          <p:cNvGraphicFramePr>
            <a:graphicFrameLocks noGrp="1"/>
          </p:cNvGraphicFramePr>
          <p:nvPr>
            <p:ph idx="1"/>
            <p:extLst>
              <p:ext uri="{D42A27DB-BD31-4B8C-83A1-F6EECF244321}">
                <p14:modId xmlns:p14="http://schemas.microsoft.com/office/powerpoint/2010/main" val="3298296420"/>
              </p:ext>
            </p:extLst>
          </p:nvPr>
        </p:nvGraphicFramePr>
        <p:xfrm>
          <a:off x="609600" y="1058863"/>
          <a:ext cx="10972800" cy="496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893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915D-1B92-0063-2F00-A31D46BA7283}"/>
              </a:ext>
            </a:extLst>
          </p:cNvPr>
          <p:cNvSpPr>
            <a:spLocks noGrp="1"/>
          </p:cNvSpPr>
          <p:nvPr>
            <p:ph type="title"/>
          </p:nvPr>
        </p:nvSpPr>
        <p:spPr/>
        <p:txBody>
          <a:bodyPr/>
          <a:lstStyle/>
          <a:p>
            <a:r>
              <a:rPr lang="en-US">
                <a:latin typeface="+mn-lt"/>
                <a:ea typeface="Calibri" panose="020F0502020204030204" pitchFamily="34" charset="0"/>
              </a:rPr>
              <a:t>Timeline for CHRP BY2026</a:t>
            </a:r>
          </a:p>
        </p:txBody>
      </p:sp>
      <p:graphicFrame>
        <p:nvGraphicFramePr>
          <p:cNvPr id="4" name="Content Placeholder 3">
            <a:extLst>
              <a:ext uri="{FF2B5EF4-FFF2-40B4-BE49-F238E27FC236}">
                <a16:creationId xmlns:a16="http://schemas.microsoft.com/office/drawing/2014/main" id="{064E356D-2B83-22A0-9D3C-F71D1CDE77C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79721365"/>
              </p:ext>
            </p:extLst>
          </p:nvPr>
        </p:nvGraphicFramePr>
        <p:xfrm>
          <a:off x="609600" y="1058863"/>
          <a:ext cx="10972800" cy="496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0186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39E2-65E3-58AD-A6F1-6D4858351078}"/>
              </a:ext>
            </a:extLst>
          </p:cNvPr>
          <p:cNvSpPr>
            <a:spLocks noGrp="1"/>
          </p:cNvSpPr>
          <p:nvPr>
            <p:ph type="title"/>
          </p:nvPr>
        </p:nvSpPr>
        <p:spPr/>
        <p:txBody>
          <a:bodyPr/>
          <a:lstStyle/>
          <a:p>
            <a:r>
              <a:rPr lang="en-US"/>
              <a:t>How CHRP Works</a:t>
            </a:r>
          </a:p>
        </p:txBody>
      </p:sp>
      <p:pic>
        <p:nvPicPr>
          <p:cNvPr id="5" name="Content Placeholder 4" descr="A chart showing reinsurance cap, coinsurance rate, and attachment point">
            <a:extLst>
              <a:ext uri="{FF2B5EF4-FFF2-40B4-BE49-F238E27FC236}">
                <a16:creationId xmlns:a16="http://schemas.microsoft.com/office/drawing/2014/main" id="{127785DD-F529-E1E5-D164-188DCD3E4C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89837"/>
            <a:ext cx="5220443" cy="4278325"/>
          </a:xfrm>
        </p:spPr>
      </p:pic>
      <p:grpSp>
        <p:nvGrpSpPr>
          <p:cNvPr id="3" name="Group 2">
            <a:extLst>
              <a:ext uri="{FF2B5EF4-FFF2-40B4-BE49-F238E27FC236}">
                <a16:creationId xmlns:a16="http://schemas.microsoft.com/office/drawing/2014/main" id="{496E06A8-8106-BC56-5807-C9506CFC2BA3}"/>
              </a:ext>
              <a:ext uri="{C183D7F6-B498-43B3-948B-1728B52AA6E4}">
                <adec:decorative xmlns:adec="http://schemas.microsoft.com/office/drawing/2017/decorative" val="1"/>
              </a:ext>
            </a:extLst>
          </p:cNvPr>
          <p:cNvGrpSpPr/>
          <p:nvPr/>
        </p:nvGrpSpPr>
        <p:grpSpPr>
          <a:xfrm>
            <a:off x="5837579" y="1843546"/>
            <a:ext cx="5908979" cy="3170905"/>
            <a:chOff x="5698836" y="2328365"/>
            <a:chExt cx="5908979" cy="3170905"/>
          </a:xfrm>
        </p:grpSpPr>
        <p:cxnSp>
          <p:nvCxnSpPr>
            <p:cNvPr id="4" name="Straight Arrow Connector 3">
              <a:extLst>
                <a:ext uri="{FF2B5EF4-FFF2-40B4-BE49-F238E27FC236}">
                  <a16:creationId xmlns:a16="http://schemas.microsoft.com/office/drawing/2014/main" id="{299FC2C5-E154-C680-DEAC-7E96A27CD819}"/>
                </a:ext>
              </a:extLst>
            </p:cNvPr>
            <p:cNvCxnSpPr>
              <a:cxnSpLocks/>
            </p:cNvCxnSpPr>
            <p:nvPr/>
          </p:nvCxnSpPr>
          <p:spPr>
            <a:xfrm flipH="1">
              <a:off x="5698836" y="2495666"/>
              <a:ext cx="548640" cy="0"/>
            </a:xfrm>
            <a:prstGeom prst="straightConnector1">
              <a:avLst/>
            </a:prstGeom>
            <a:ln w="66675">
              <a:solidFill>
                <a:srgbClr val="1D2A5E"/>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7D8B484-F6CF-6952-E0F3-840087E996AA}"/>
                </a:ext>
              </a:extLst>
            </p:cNvPr>
            <p:cNvCxnSpPr>
              <a:cxnSpLocks/>
            </p:cNvCxnSpPr>
            <p:nvPr/>
          </p:nvCxnSpPr>
          <p:spPr>
            <a:xfrm flipH="1">
              <a:off x="5698836" y="5314604"/>
              <a:ext cx="548640" cy="0"/>
            </a:xfrm>
            <a:prstGeom prst="straightConnector1">
              <a:avLst/>
            </a:prstGeom>
            <a:ln w="66675">
              <a:solidFill>
                <a:srgbClr val="1D2A5E"/>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07780BB-415A-1F9E-DF44-DB311CBD050C}"/>
                </a:ext>
              </a:extLst>
            </p:cNvPr>
            <p:cNvSpPr txBox="1"/>
            <p:nvPr/>
          </p:nvSpPr>
          <p:spPr>
            <a:xfrm>
              <a:off x="6246552" y="2328365"/>
              <a:ext cx="118040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Arial" panose="020B0604020202020204" pitchFamily="34" charset="0"/>
                </a:rPr>
                <a:t>$170,000</a:t>
              </a:r>
            </a:p>
          </p:txBody>
        </p:sp>
        <p:sp>
          <p:nvSpPr>
            <p:cNvPr id="8" name="TextBox 7">
              <a:extLst>
                <a:ext uri="{FF2B5EF4-FFF2-40B4-BE49-F238E27FC236}">
                  <a16:creationId xmlns:a16="http://schemas.microsoft.com/office/drawing/2014/main" id="{FA9BB6F6-8F07-847B-96A1-F6D4883B1572}"/>
                </a:ext>
              </a:extLst>
            </p:cNvPr>
            <p:cNvSpPr txBox="1"/>
            <p:nvPr/>
          </p:nvSpPr>
          <p:spPr>
            <a:xfrm>
              <a:off x="6246552" y="5129938"/>
              <a:ext cx="118040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Arial" panose="020B0604020202020204" pitchFamily="34" charset="0"/>
                </a:rPr>
                <a:t>$45,000</a:t>
              </a:r>
            </a:p>
          </p:txBody>
        </p:sp>
        <p:sp>
          <p:nvSpPr>
            <p:cNvPr id="9" name="TextBox 8">
              <a:extLst>
                <a:ext uri="{FF2B5EF4-FFF2-40B4-BE49-F238E27FC236}">
                  <a16:creationId xmlns:a16="http://schemas.microsoft.com/office/drawing/2014/main" id="{5E61FBDF-42C5-085B-D64C-356EDC422B84}"/>
                </a:ext>
              </a:extLst>
            </p:cNvPr>
            <p:cNvSpPr txBox="1"/>
            <p:nvPr/>
          </p:nvSpPr>
          <p:spPr>
            <a:xfrm>
              <a:off x="5711306" y="3727858"/>
              <a:ext cx="249797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Arial" panose="020B0604020202020204" pitchFamily="34" charset="0"/>
                </a:rPr>
                <a:t>Coinsurance rate = 65%</a:t>
              </a:r>
            </a:p>
          </p:txBody>
        </p:sp>
        <p:sp>
          <p:nvSpPr>
            <p:cNvPr id="10" name="TextBox 9">
              <a:extLst>
                <a:ext uri="{FF2B5EF4-FFF2-40B4-BE49-F238E27FC236}">
                  <a16:creationId xmlns:a16="http://schemas.microsoft.com/office/drawing/2014/main" id="{2A371790-A9F1-0490-E588-7B203D4911BC}"/>
                </a:ext>
              </a:extLst>
            </p:cNvPr>
            <p:cNvSpPr txBox="1"/>
            <p:nvPr/>
          </p:nvSpPr>
          <p:spPr>
            <a:xfrm>
              <a:off x="8348765" y="2696806"/>
              <a:ext cx="3259050" cy="2800767"/>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Arial" panose="020B0604020202020204" pitchFamily="34" charset="0"/>
                </a:rPr>
                <a:t>These amounts are the payment parameters for total annual medical expenditures on any covered individual for BY2026.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Display" panose="02110004020202020204"/>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Arial"/>
                </a:rPr>
                <a:t>Maximum CHRP payment for a covered individual in BY2026 is $81,250.</a:t>
              </a:r>
              <a:endParaRPr kumimoji="0" lang="en-US" sz="1800" b="1" i="0" u="none" strike="noStrike" kern="1200" cap="none" spc="0" normalizeH="0" baseline="0" noProof="0">
                <a:ln>
                  <a:noFill/>
                </a:ln>
                <a:solidFill>
                  <a:prstClr val="black"/>
                </a:solidFill>
                <a:effectLst/>
                <a:uLnTx/>
                <a:uFillTx/>
                <a:latin typeface="Aptos Display" panose="02110004020202020204"/>
                <a:ea typeface="Calibri"/>
                <a:cs typeface="Arial"/>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defRPr/>
              </a:pPr>
              <a:r>
                <a:rPr kumimoji="0" lang="en-US" sz="1600" b="1" i="0" u="none" strike="noStrike" kern="1200" cap="none" spc="0" normalizeH="0" baseline="0" noProof="0">
                  <a:ln>
                    <a:noFill/>
                  </a:ln>
                  <a:solidFill>
                    <a:srgbClr val="000000"/>
                  </a:solidFill>
                  <a:effectLst/>
                  <a:uLnTx/>
                  <a:uFillTx/>
                  <a:latin typeface="Calibri"/>
                  <a:ea typeface="Calibri"/>
                  <a:cs typeface="Calibri"/>
                </a:rPr>
                <a:t>	</a:t>
              </a:r>
              <a:r>
                <a:rPr kumimoji="0" lang="en-US" sz="1600" b="0" i="0" u="none" strike="noStrike" kern="1200" cap="none" spc="0" normalizeH="0" baseline="0" noProof="0">
                  <a:ln>
                    <a:noFill/>
                  </a:ln>
                  <a:solidFill>
                    <a:srgbClr val="000000"/>
                  </a:solidFill>
                  <a:effectLst/>
                  <a:uLnTx/>
                  <a:uFillTx/>
                  <a:latin typeface="Calibri"/>
                  <a:ea typeface="Calibri"/>
                  <a:cs typeface="Calibri"/>
                </a:rPr>
                <a:t>$170,000 - $45,000 = $125,000</a:t>
              </a:r>
            </a:p>
            <a:p>
              <a:pPr marL="0" marR="0" lvl="0" indent="0" algn="l" defTabSz="914400" rtl="0" eaLnBrk="1" fontAlgn="base" latinLnBrk="0" hangingPunct="1">
                <a:lnSpc>
                  <a:spcPct val="100000"/>
                </a:lnSpc>
                <a:spcBef>
                  <a:spcPct val="0"/>
                </a:spcBef>
                <a:spcAft>
                  <a:spcPct val="0"/>
                </a:spcAft>
                <a:buClrTx/>
                <a:buSzTx/>
                <a:buFontTx/>
                <a:buNone/>
                <a:tabLst>
                  <a:tab pos="457200" algn="l"/>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rPr>
                <a:t>	$125,000 x 65% = $81,250</a:t>
              </a: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106360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39E2-65E3-58AD-A6F1-6D4858351078}"/>
              </a:ext>
            </a:extLst>
          </p:cNvPr>
          <p:cNvSpPr>
            <a:spLocks noGrp="1"/>
          </p:cNvSpPr>
          <p:nvPr>
            <p:ph type="title"/>
          </p:nvPr>
        </p:nvSpPr>
        <p:spPr/>
        <p:txBody>
          <a:bodyPr/>
          <a:lstStyle/>
          <a:p>
            <a:r>
              <a:rPr lang="en-US">
                <a:latin typeface="+mn-lt"/>
              </a:rPr>
              <a:t>CHRP Payment Parameters BY2023-BY2026</a:t>
            </a:r>
          </a:p>
        </p:txBody>
      </p:sp>
      <p:sp>
        <p:nvSpPr>
          <p:cNvPr id="5" name="Content Placeholder 2">
            <a:extLst>
              <a:ext uri="{FF2B5EF4-FFF2-40B4-BE49-F238E27FC236}">
                <a16:creationId xmlns:a16="http://schemas.microsoft.com/office/drawing/2014/main" id="{C60746C8-DAE8-926A-D69B-525B10044E95}"/>
              </a:ext>
            </a:extLst>
          </p:cNvPr>
          <p:cNvSpPr>
            <a:spLocks noGrp="1"/>
          </p:cNvSpPr>
          <p:nvPr>
            <p:ph idx="1"/>
          </p:nvPr>
        </p:nvSpPr>
        <p:spPr>
          <a:xfrm>
            <a:off x="609600" y="3805930"/>
            <a:ext cx="10972800" cy="2468746"/>
          </a:xfrm>
        </p:spPr>
        <p:txBody>
          <a:bodyPr/>
          <a:lstStyle/>
          <a:p>
            <a:r>
              <a:rPr lang="en-US">
                <a:latin typeface="+mn-lt"/>
                <a:ea typeface="Calibri" panose="020F0502020204030204" pitchFamily="34" charset="0"/>
              </a:rPr>
              <a:t>BOI’s contract actuary annually models the CHRP payment parameters to achieve the target premium reduction for that BY.</a:t>
            </a:r>
          </a:p>
          <a:p>
            <a:r>
              <a:rPr lang="en-US">
                <a:latin typeface="+mn-lt"/>
                <a:ea typeface="Calibri" panose="020F0502020204030204" pitchFamily="34" charset="0"/>
              </a:rPr>
              <a:t>*BY 2026 premium reduction calculated prior to lower actuarial value plans being disallowed. </a:t>
            </a:r>
          </a:p>
        </p:txBody>
      </p:sp>
      <p:graphicFrame>
        <p:nvGraphicFramePr>
          <p:cNvPr id="16" name="Table 7">
            <a:extLst>
              <a:ext uri="{FF2B5EF4-FFF2-40B4-BE49-F238E27FC236}">
                <a16:creationId xmlns:a16="http://schemas.microsoft.com/office/drawing/2014/main" id="{B4EA9D53-9252-4AFA-5BEC-1CCB2551A022}"/>
              </a:ext>
            </a:extLst>
          </p:cNvPr>
          <p:cNvGraphicFramePr>
            <a:graphicFrameLocks/>
          </p:cNvGraphicFramePr>
          <p:nvPr/>
        </p:nvGraphicFramePr>
        <p:xfrm>
          <a:off x="838199" y="1016505"/>
          <a:ext cx="10515602" cy="2611120"/>
        </p:xfrm>
        <a:graphic>
          <a:graphicData uri="http://schemas.openxmlformats.org/drawingml/2006/table">
            <a:tbl>
              <a:tblPr firstRow="1" bandRow="1">
                <a:tableStyleId>{5C22544A-7EE6-4342-B048-85BDC9FD1C3A}</a:tableStyleId>
              </a:tblPr>
              <a:tblGrid>
                <a:gridCol w="3890818">
                  <a:extLst>
                    <a:ext uri="{9D8B030D-6E8A-4147-A177-3AD203B41FA5}">
                      <a16:colId xmlns:a16="http://schemas.microsoft.com/office/drawing/2014/main" val="1387862158"/>
                    </a:ext>
                  </a:extLst>
                </a:gridCol>
                <a:gridCol w="1656196">
                  <a:extLst>
                    <a:ext uri="{9D8B030D-6E8A-4147-A177-3AD203B41FA5}">
                      <a16:colId xmlns:a16="http://schemas.microsoft.com/office/drawing/2014/main" val="3916008293"/>
                    </a:ext>
                  </a:extLst>
                </a:gridCol>
                <a:gridCol w="1656196">
                  <a:extLst>
                    <a:ext uri="{9D8B030D-6E8A-4147-A177-3AD203B41FA5}">
                      <a16:colId xmlns:a16="http://schemas.microsoft.com/office/drawing/2014/main" val="3720451774"/>
                    </a:ext>
                  </a:extLst>
                </a:gridCol>
                <a:gridCol w="1656196">
                  <a:extLst>
                    <a:ext uri="{9D8B030D-6E8A-4147-A177-3AD203B41FA5}">
                      <a16:colId xmlns:a16="http://schemas.microsoft.com/office/drawing/2014/main" val="256099021"/>
                    </a:ext>
                  </a:extLst>
                </a:gridCol>
                <a:gridCol w="1656196">
                  <a:extLst>
                    <a:ext uri="{9D8B030D-6E8A-4147-A177-3AD203B41FA5}">
                      <a16:colId xmlns:a16="http://schemas.microsoft.com/office/drawing/2014/main" val="1007135787"/>
                    </a:ext>
                  </a:extLst>
                </a:gridCol>
              </a:tblGrid>
              <a:tr h="370840">
                <a:tc>
                  <a:txBody>
                    <a:bodyPr/>
                    <a:lstStyle/>
                    <a:p>
                      <a:pPr algn="l"/>
                      <a:br>
                        <a:rPr lang="en-US" b="0">
                          <a:effectLst/>
                          <a:latin typeface="+mn-lt"/>
                        </a:rPr>
                      </a:br>
                      <a:endParaRPr lang="en-US" b="0">
                        <a:effectLst/>
                        <a:latin typeface="+mn-lt"/>
                      </a:endParaRPr>
                    </a:p>
                  </a:txBody>
                  <a:tcPr marL="7620" marR="7620" marT="7620" marB="7620" anchor="ctr">
                    <a:solidFill>
                      <a:srgbClr val="1D2A5E"/>
                    </a:solidFill>
                  </a:tcPr>
                </a:tc>
                <a:tc>
                  <a:txBody>
                    <a:bodyPr/>
                    <a:lstStyle/>
                    <a:p>
                      <a:pPr algn="ctr"/>
                      <a:r>
                        <a:rPr lang="en-US" b="1">
                          <a:effectLst/>
                          <a:latin typeface="+mn-lt"/>
                        </a:rPr>
                        <a:t>BY2023</a:t>
                      </a:r>
                    </a:p>
                  </a:txBody>
                  <a:tcPr marL="7620" marR="7620" marT="7620" marB="7620" anchor="ctr">
                    <a:solidFill>
                      <a:srgbClr val="1D2A5E"/>
                    </a:solidFill>
                  </a:tcPr>
                </a:tc>
                <a:tc>
                  <a:txBody>
                    <a:bodyPr/>
                    <a:lstStyle/>
                    <a:p>
                      <a:pPr algn="ctr"/>
                      <a:r>
                        <a:rPr lang="en-US" b="1">
                          <a:effectLst/>
                          <a:latin typeface="+mn-lt"/>
                        </a:rPr>
                        <a:t>BY2024</a:t>
                      </a:r>
                    </a:p>
                  </a:txBody>
                  <a:tcPr marL="7620" marR="7620" marT="7620" marB="7620" anchor="ctr">
                    <a:solidFill>
                      <a:srgbClr val="1D2A5E"/>
                    </a:solidFill>
                  </a:tcPr>
                </a:tc>
                <a:tc>
                  <a:txBody>
                    <a:bodyPr/>
                    <a:lstStyle/>
                    <a:p>
                      <a:pPr algn="ctr"/>
                      <a:r>
                        <a:rPr lang="en-US" b="1">
                          <a:effectLst/>
                          <a:latin typeface="+mn-lt"/>
                        </a:rPr>
                        <a:t>BY2025</a:t>
                      </a:r>
                    </a:p>
                  </a:txBody>
                  <a:tcPr marL="7620" marR="7620" marT="7620" marB="7620" anchor="ctr">
                    <a:solidFill>
                      <a:srgbClr val="1D2A5E"/>
                    </a:solidFill>
                  </a:tcPr>
                </a:tc>
                <a:tc>
                  <a:txBody>
                    <a:bodyPr/>
                    <a:lstStyle/>
                    <a:p>
                      <a:pPr algn="ctr"/>
                      <a:r>
                        <a:rPr lang="en-US" b="1">
                          <a:effectLst/>
                          <a:latin typeface="+mn-lt"/>
                        </a:rPr>
                        <a:t>BY2026</a:t>
                      </a:r>
                    </a:p>
                  </a:txBody>
                  <a:tcPr marL="7620" marR="7620" marT="7620" marB="7620" anchor="ctr">
                    <a:solidFill>
                      <a:srgbClr val="1D2A5E"/>
                    </a:solidFill>
                  </a:tcPr>
                </a:tc>
                <a:extLst>
                  <a:ext uri="{0D108BD9-81ED-4DB2-BD59-A6C34878D82A}">
                    <a16:rowId xmlns:a16="http://schemas.microsoft.com/office/drawing/2014/main" val="3394673521"/>
                  </a:ext>
                </a:extLst>
              </a:tr>
              <a:tr h="370840">
                <a:tc>
                  <a:txBody>
                    <a:bodyPr/>
                    <a:lstStyle/>
                    <a:p>
                      <a:pPr algn="l"/>
                      <a:r>
                        <a:rPr lang="en-US" b="0">
                          <a:effectLst/>
                          <a:latin typeface="+mn-lt"/>
                        </a:rPr>
                        <a:t>Attachment point</a:t>
                      </a:r>
                    </a:p>
                  </a:txBody>
                  <a:tcPr marL="7620" marR="7620" marT="7620" marB="7620" anchor="ctr"/>
                </a:tc>
                <a:tc>
                  <a:txBody>
                    <a:bodyPr/>
                    <a:lstStyle/>
                    <a:p>
                      <a:pPr algn="ctr"/>
                      <a:r>
                        <a:rPr lang="en-US" b="0">
                          <a:effectLst/>
                          <a:latin typeface="+mn-lt"/>
                        </a:rPr>
                        <a:t>$40,000</a:t>
                      </a:r>
                    </a:p>
                  </a:txBody>
                  <a:tcPr marL="7620" marR="7620" marT="7620" marB="7620" anchor="ctr"/>
                </a:tc>
                <a:tc>
                  <a:txBody>
                    <a:bodyPr/>
                    <a:lstStyle/>
                    <a:p>
                      <a:pPr algn="ctr"/>
                      <a:r>
                        <a:rPr lang="en-US" b="0">
                          <a:effectLst/>
                          <a:latin typeface="+mn-lt"/>
                        </a:rPr>
                        <a:t>$45,000</a:t>
                      </a:r>
                    </a:p>
                  </a:txBody>
                  <a:tcPr marL="7620" marR="7620" marT="7620" marB="7620" anchor="ctr"/>
                </a:tc>
                <a:tc>
                  <a:txBody>
                    <a:bodyPr/>
                    <a:lstStyle/>
                    <a:p>
                      <a:pPr algn="ctr"/>
                      <a:r>
                        <a:rPr lang="en-US" b="0">
                          <a:effectLst/>
                          <a:latin typeface="+mn-lt"/>
                        </a:rPr>
                        <a:t> $45,000</a:t>
                      </a:r>
                    </a:p>
                  </a:txBody>
                  <a:tcPr marL="7620" marR="7620" marT="7620" marB="7620" anchor="ctr"/>
                </a:tc>
                <a:tc>
                  <a:txBody>
                    <a:bodyPr/>
                    <a:lstStyle/>
                    <a:p>
                      <a:pPr algn="ctr"/>
                      <a:r>
                        <a:rPr lang="en-US" b="0">
                          <a:effectLst/>
                          <a:latin typeface="+mn-lt"/>
                        </a:rPr>
                        <a:t>$45,000</a:t>
                      </a:r>
                    </a:p>
                  </a:txBody>
                  <a:tcPr marL="7620" marR="7620" marT="7620" marB="7620" anchor="ctr"/>
                </a:tc>
                <a:extLst>
                  <a:ext uri="{0D108BD9-81ED-4DB2-BD59-A6C34878D82A}">
                    <a16:rowId xmlns:a16="http://schemas.microsoft.com/office/drawing/2014/main" val="3756544324"/>
                  </a:ext>
                </a:extLst>
              </a:tr>
              <a:tr h="370840">
                <a:tc>
                  <a:txBody>
                    <a:bodyPr/>
                    <a:lstStyle/>
                    <a:p>
                      <a:pPr algn="l"/>
                      <a:r>
                        <a:rPr lang="en-US" b="0">
                          <a:effectLst/>
                          <a:latin typeface="+mn-lt"/>
                        </a:rPr>
                        <a:t>Reinsurance cap</a:t>
                      </a:r>
                    </a:p>
                  </a:txBody>
                  <a:tcPr marL="7620" marR="7620" marT="7620" marB="7620" anchor="ctr"/>
                </a:tc>
                <a:tc>
                  <a:txBody>
                    <a:bodyPr/>
                    <a:lstStyle/>
                    <a:p>
                      <a:pPr algn="ctr"/>
                      <a:r>
                        <a:rPr lang="en-US" b="0">
                          <a:effectLst/>
                          <a:latin typeface="+mn-lt"/>
                        </a:rPr>
                        <a:t>$155,000</a:t>
                      </a:r>
                    </a:p>
                  </a:txBody>
                  <a:tcPr marL="7620" marR="7620" marT="7620" marB="7620" anchor="ctr"/>
                </a:tc>
                <a:tc>
                  <a:txBody>
                    <a:bodyPr/>
                    <a:lstStyle/>
                    <a:p>
                      <a:pPr algn="ctr"/>
                      <a:r>
                        <a:rPr lang="en-US" b="0">
                          <a:effectLst/>
                          <a:latin typeface="+mn-lt"/>
                        </a:rPr>
                        <a:t>$175,000</a:t>
                      </a:r>
                    </a:p>
                  </a:txBody>
                  <a:tcPr marL="7620" marR="7620" marT="7620" marB="7620" anchor="ctr"/>
                </a:tc>
                <a:tc>
                  <a:txBody>
                    <a:bodyPr/>
                    <a:lstStyle/>
                    <a:p>
                      <a:pPr algn="ctr"/>
                      <a:r>
                        <a:rPr lang="en-US" b="0">
                          <a:effectLst/>
                          <a:latin typeface="+mn-lt"/>
                        </a:rPr>
                        <a:t>$175,000</a:t>
                      </a:r>
                    </a:p>
                  </a:txBody>
                  <a:tcPr marL="7620" marR="7620" marT="7620" marB="7620" anchor="ctr"/>
                </a:tc>
                <a:tc>
                  <a:txBody>
                    <a:bodyPr/>
                    <a:lstStyle/>
                    <a:p>
                      <a:pPr algn="ctr"/>
                      <a:r>
                        <a:rPr lang="en-US" b="0">
                          <a:effectLst/>
                          <a:latin typeface="+mn-lt"/>
                        </a:rPr>
                        <a:t>$170,000</a:t>
                      </a:r>
                    </a:p>
                  </a:txBody>
                  <a:tcPr marL="7620" marR="7620" marT="7620" marB="7620" anchor="ctr"/>
                </a:tc>
                <a:extLst>
                  <a:ext uri="{0D108BD9-81ED-4DB2-BD59-A6C34878D82A}">
                    <a16:rowId xmlns:a16="http://schemas.microsoft.com/office/drawing/2014/main" val="1272683472"/>
                  </a:ext>
                </a:extLst>
              </a:tr>
              <a:tr h="370840">
                <a:tc>
                  <a:txBody>
                    <a:bodyPr/>
                    <a:lstStyle/>
                    <a:p>
                      <a:pPr algn="l"/>
                      <a:r>
                        <a:rPr lang="en-US" b="0">
                          <a:effectLst/>
                          <a:latin typeface="+mn-lt"/>
                        </a:rPr>
                        <a:t>Coinsurance</a:t>
                      </a:r>
                    </a:p>
                  </a:txBody>
                  <a:tcPr marL="7620" marR="7620" marT="7620" marB="7620" anchor="ctr"/>
                </a:tc>
                <a:tc>
                  <a:txBody>
                    <a:bodyPr/>
                    <a:lstStyle/>
                    <a:p>
                      <a:pPr algn="ctr"/>
                      <a:r>
                        <a:rPr lang="en-US" b="0">
                          <a:effectLst/>
                          <a:latin typeface="+mn-lt"/>
                        </a:rPr>
                        <a:t>70%</a:t>
                      </a:r>
                    </a:p>
                  </a:txBody>
                  <a:tcPr marL="7620" marR="7620" marT="7620" marB="7620" anchor="ctr"/>
                </a:tc>
                <a:tc>
                  <a:txBody>
                    <a:bodyPr/>
                    <a:lstStyle/>
                    <a:p>
                      <a:pPr algn="ctr"/>
                      <a:r>
                        <a:rPr lang="en-US" b="0">
                          <a:effectLst/>
                          <a:latin typeface="+mn-lt"/>
                        </a:rPr>
                        <a:t>70%</a:t>
                      </a:r>
                    </a:p>
                  </a:txBody>
                  <a:tcPr marL="7620" marR="7620" marT="7620" marB="7620" anchor="ctr"/>
                </a:tc>
                <a:tc>
                  <a:txBody>
                    <a:bodyPr/>
                    <a:lstStyle/>
                    <a:p>
                      <a:pPr algn="ctr"/>
                      <a:r>
                        <a:rPr lang="en-US" b="0">
                          <a:effectLst/>
                          <a:latin typeface="+mn-lt"/>
                        </a:rPr>
                        <a:t>    70%</a:t>
                      </a:r>
                    </a:p>
                  </a:txBody>
                  <a:tcPr marL="7620" marR="7620" marT="7620" marB="7620" anchor="ctr"/>
                </a:tc>
                <a:tc>
                  <a:txBody>
                    <a:bodyPr/>
                    <a:lstStyle/>
                    <a:p>
                      <a:pPr algn="ctr"/>
                      <a:r>
                        <a:rPr lang="en-US" b="0">
                          <a:effectLst/>
                          <a:latin typeface="+mn-lt"/>
                        </a:rPr>
                        <a:t>65%</a:t>
                      </a:r>
                    </a:p>
                  </a:txBody>
                  <a:tcPr marL="7620" marR="7620" marT="7620" marB="7620" anchor="ctr"/>
                </a:tc>
                <a:extLst>
                  <a:ext uri="{0D108BD9-81ED-4DB2-BD59-A6C34878D82A}">
                    <a16:rowId xmlns:a16="http://schemas.microsoft.com/office/drawing/2014/main" val="1060391705"/>
                  </a:ext>
                </a:extLst>
              </a:tr>
              <a:tr h="370840">
                <a:tc>
                  <a:txBody>
                    <a:bodyPr/>
                    <a:lstStyle/>
                    <a:p>
                      <a:pPr algn="l"/>
                      <a:r>
                        <a:rPr lang="en-US" b="0">
                          <a:effectLst/>
                          <a:latin typeface="+mn-lt"/>
                        </a:rPr>
                        <a:t>Targeted premium reduction</a:t>
                      </a:r>
                    </a:p>
                  </a:txBody>
                  <a:tcPr marL="7620" marR="7620" marT="7620" marB="7620" anchor="ctr"/>
                </a:tc>
                <a:tc>
                  <a:txBody>
                    <a:bodyPr/>
                    <a:lstStyle/>
                    <a:p>
                      <a:pPr algn="ctr"/>
                      <a:r>
                        <a:rPr lang="en-US" b="0">
                          <a:effectLst/>
                          <a:latin typeface="+mn-lt"/>
                        </a:rPr>
                        <a:t>15%</a:t>
                      </a:r>
                    </a:p>
                  </a:txBody>
                  <a:tcPr marL="7620" marR="7620" marT="7620" marB="7620" anchor="ctr"/>
                </a:tc>
                <a:tc>
                  <a:txBody>
                    <a:bodyPr/>
                    <a:lstStyle/>
                    <a:p>
                      <a:pPr algn="ctr"/>
                      <a:r>
                        <a:rPr lang="en-US" b="0">
                          <a:effectLst/>
                          <a:latin typeface="+mn-lt"/>
                        </a:rPr>
                        <a:t>15%</a:t>
                      </a:r>
                    </a:p>
                  </a:txBody>
                  <a:tcPr marL="7620" marR="7620" marT="7620" marB="7620" anchor="ctr"/>
                </a:tc>
                <a:tc>
                  <a:txBody>
                    <a:bodyPr/>
                    <a:lstStyle/>
                    <a:p>
                      <a:pPr algn="ctr"/>
                      <a:r>
                        <a:rPr lang="en-US" b="0">
                          <a:effectLst/>
                          <a:latin typeface="+mn-lt"/>
                        </a:rPr>
                        <a:t>    15%</a:t>
                      </a:r>
                    </a:p>
                  </a:txBody>
                  <a:tcPr marL="7620" marR="7620" marT="7620" marB="7620" anchor="ctr"/>
                </a:tc>
                <a:tc>
                  <a:txBody>
                    <a:bodyPr/>
                    <a:lstStyle/>
                    <a:p>
                      <a:pPr algn="ctr"/>
                      <a:r>
                        <a:rPr lang="en-US" b="0">
                          <a:effectLst/>
                          <a:latin typeface="+mn-lt"/>
                        </a:rPr>
                        <a:t>15%</a:t>
                      </a:r>
                    </a:p>
                  </a:txBody>
                  <a:tcPr marL="7620" marR="7620" marT="7620" marB="7620" anchor="ctr"/>
                </a:tc>
                <a:extLst>
                  <a:ext uri="{0D108BD9-81ED-4DB2-BD59-A6C34878D82A}">
                    <a16:rowId xmlns:a16="http://schemas.microsoft.com/office/drawing/2014/main" val="1788946499"/>
                  </a:ext>
                </a:extLst>
              </a:tr>
              <a:tr h="370840">
                <a:tc>
                  <a:txBody>
                    <a:bodyPr/>
                    <a:lstStyle/>
                    <a:p>
                      <a:pPr algn="l"/>
                      <a:r>
                        <a:rPr lang="en-US" b="0">
                          <a:effectLst/>
                          <a:latin typeface="+mn-lt"/>
                        </a:rPr>
                        <a:t>Actual average premium reduction from reinsurance</a:t>
                      </a:r>
                    </a:p>
                  </a:txBody>
                  <a:tcPr marL="7620" marR="7620" marT="7620" marB="7620" anchor="ctr"/>
                </a:tc>
                <a:tc>
                  <a:txBody>
                    <a:bodyPr/>
                    <a:lstStyle/>
                    <a:p>
                      <a:pPr algn="ctr"/>
                      <a:r>
                        <a:rPr lang="en-US" b="0">
                          <a:effectLst/>
                          <a:latin typeface="+mn-lt"/>
                        </a:rPr>
                        <a:t>17.30%</a:t>
                      </a:r>
                    </a:p>
                  </a:txBody>
                  <a:tcPr marL="7620" marR="7620" marT="7620" marB="7620" anchor="ctr"/>
                </a:tc>
                <a:tc>
                  <a:txBody>
                    <a:bodyPr/>
                    <a:lstStyle/>
                    <a:p>
                      <a:pPr algn="ctr"/>
                      <a:r>
                        <a:rPr lang="en-US" b="0">
                          <a:effectLst/>
                          <a:latin typeface="+mn-lt"/>
                        </a:rPr>
                        <a:t>16.40%</a:t>
                      </a:r>
                    </a:p>
                  </a:txBody>
                  <a:tcPr marL="7620" marR="7620" marT="7620" marB="7620" anchor="ctr"/>
                </a:tc>
                <a:tc>
                  <a:txBody>
                    <a:bodyPr/>
                    <a:lstStyle/>
                    <a:p>
                      <a:pPr algn="ctr"/>
                      <a:r>
                        <a:rPr lang="en-US" b="0">
                          <a:effectLst/>
                          <a:latin typeface="+mn-lt"/>
                        </a:rPr>
                        <a:t> 14.80%</a:t>
                      </a:r>
                    </a:p>
                  </a:txBody>
                  <a:tcPr marL="7620" marR="7620" marT="7620" marB="7620" anchor="ctr"/>
                </a:tc>
                <a:tc>
                  <a:txBody>
                    <a:bodyPr/>
                    <a:lstStyle/>
                    <a:p>
                      <a:pPr algn="ctr"/>
                      <a:r>
                        <a:rPr lang="en-US" b="0">
                          <a:effectLst/>
                          <a:latin typeface="+mn-lt"/>
                        </a:rPr>
                        <a:t>16.40%*</a:t>
                      </a:r>
                    </a:p>
                  </a:txBody>
                  <a:tcPr marL="7620" marR="7620" marT="7620" marB="7620" anchor="ctr"/>
                </a:tc>
                <a:extLst>
                  <a:ext uri="{0D108BD9-81ED-4DB2-BD59-A6C34878D82A}">
                    <a16:rowId xmlns:a16="http://schemas.microsoft.com/office/drawing/2014/main" val="1740284649"/>
                  </a:ext>
                </a:extLst>
              </a:tr>
            </a:tbl>
          </a:graphicData>
        </a:graphic>
      </p:graphicFrame>
    </p:spTree>
    <p:extLst>
      <p:ext uri="{BB962C8B-B14F-4D97-AF65-F5344CB8AC3E}">
        <p14:creationId xmlns:p14="http://schemas.microsoft.com/office/powerpoint/2010/main" val="523793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3FF8-E2EB-83E4-FBA3-CBB93914A8DF}"/>
              </a:ext>
            </a:extLst>
          </p:cNvPr>
          <p:cNvSpPr>
            <a:spLocks noGrp="1"/>
          </p:cNvSpPr>
          <p:nvPr>
            <p:ph type="title"/>
          </p:nvPr>
        </p:nvSpPr>
        <p:spPr/>
        <p:txBody>
          <a:bodyPr/>
          <a:lstStyle/>
          <a:p>
            <a:r>
              <a:rPr lang="en-US">
                <a:latin typeface="+mj-lt"/>
              </a:rPr>
              <a:t>CHRP Payments &amp; Funding</a:t>
            </a:r>
          </a:p>
        </p:txBody>
      </p:sp>
      <p:sp>
        <p:nvSpPr>
          <p:cNvPr id="3" name="Content Placeholder 2">
            <a:extLst>
              <a:ext uri="{FF2B5EF4-FFF2-40B4-BE49-F238E27FC236}">
                <a16:creationId xmlns:a16="http://schemas.microsoft.com/office/drawing/2014/main" id="{9F2CD029-5025-D30A-37A4-068FD35AF702}"/>
              </a:ext>
            </a:extLst>
          </p:cNvPr>
          <p:cNvSpPr>
            <a:spLocks noGrp="1"/>
          </p:cNvSpPr>
          <p:nvPr>
            <p:ph idx="1"/>
          </p:nvPr>
        </p:nvSpPr>
        <p:spPr>
          <a:xfrm>
            <a:off x="609600" y="3844775"/>
            <a:ext cx="10972800" cy="2259954"/>
          </a:xfrm>
        </p:spPr>
        <p:txBody>
          <a:bodyPr/>
          <a:lstStyle/>
          <a:p>
            <a:pPr>
              <a:buFont typeface="Symbol" panose="05050102010706020507" pitchFamily="18" charset="2"/>
              <a:buChar char=""/>
            </a:pPr>
            <a:r>
              <a:rPr lang="en-US">
                <a:latin typeface="+mn-lt"/>
              </a:rPr>
              <a:t>Federal “pass-through” funding is based on projected federal savings from reduced premium tax credits (PTCs) due to lower health insurance premiums.</a:t>
            </a:r>
          </a:p>
          <a:p>
            <a:pPr marL="229870" indent="-229870"/>
            <a:r>
              <a:rPr lang="en-US">
                <a:latin typeface="+mn-lt"/>
              </a:rPr>
              <a:t>Estimates of program costs are developed 8 – 10 months prior to a BY and more than 2 years prior to claims being finalized and paid.</a:t>
            </a:r>
            <a:endParaRPr lang="en-US">
              <a:latin typeface="+mn-lt"/>
              <a:ea typeface="Calibri" panose="020F0502020204030204" pitchFamily="34" charset="0"/>
            </a:endParaRPr>
          </a:p>
          <a:p>
            <a:pPr lvl="1" indent="-226695"/>
            <a:r>
              <a:rPr lang="en-US">
                <a:latin typeface="+mn-lt"/>
              </a:rPr>
              <a:t>Differences between the model and actual enrollment, premium impact, and claims experience can cause program costs to differ substantially from these estimates.</a:t>
            </a:r>
          </a:p>
          <a:p>
            <a:pPr indent="-226695"/>
            <a:r>
              <a:rPr lang="en-US">
                <a:latin typeface="+mn-lt"/>
                <a:ea typeface="Calibri" panose="020F0502020204030204" pitchFamily="34" charset="0"/>
              </a:rPr>
              <a:t>*BY2026 estimates were calculated in April 2025, prior to federal budget and policy changes.</a:t>
            </a:r>
          </a:p>
          <a:p>
            <a:pPr lvl="1">
              <a:buFont typeface="Symbol" panose="05050102010706020507" pitchFamily="18" charset="2"/>
              <a:buChar char=""/>
            </a:pPr>
            <a:endParaRPr lang="en-US" sz="1400">
              <a:latin typeface="+mn-lt"/>
            </a:endParaRPr>
          </a:p>
        </p:txBody>
      </p:sp>
      <p:graphicFrame>
        <p:nvGraphicFramePr>
          <p:cNvPr id="4" name="Table 4">
            <a:extLst>
              <a:ext uri="{FF2B5EF4-FFF2-40B4-BE49-F238E27FC236}">
                <a16:creationId xmlns:a16="http://schemas.microsoft.com/office/drawing/2014/main" id="{EB8B0038-9668-EC05-F752-F89B2666B180}"/>
              </a:ext>
            </a:extLst>
          </p:cNvPr>
          <p:cNvGraphicFramePr>
            <a:graphicFrameLocks noGrp="1"/>
          </p:cNvGraphicFramePr>
          <p:nvPr/>
        </p:nvGraphicFramePr>
        <p:xfrm>
          <a:off x="609601" y="906430"/>
          <a:ext cx="10972800" cy="2938345"/>
        </p:xfrm>
        <a:graphic>
          <a:graphicData uri="http://schemas.openxmlformats.org/drawingml/2006/table">
            <a:tbl>
              <a:tblPr firstRow="1" bandRow="1">
                <a:tableStyleId>{5C22544A-7EE6-4342-B048-85BDC9FD1C3A}</a:tableStyleId>
              </a:tblPr>
              <a:tblGrid>
                <a:gridCol w="4797493">
                  <a:extLst>
                    <a:ext uri="{9D8B030D-6E8A-4147-A177-3AD203B41FA5}">
                      <a16:colId xmlns:a16="http://schemas.microsoft.com/office/drawing/2014/main" val="4273704285"/>
                    </a:ext>
                  </a:extLst>
                </a:gridCol>
                <a:gridCol w="1299270">
                  <a:extLst>
                    <a:ext uri="{9D8B030D-6E8A-4147-A177-3AD203B41FA5}">
                      <a16:colId xmlns:a16="http://schemas.microsoft.com/office/drawing/2014/main" val="1264056603"/>
                    </a:ext>
                  </a:extLst>
                </a:gridCol>
                <a:gridCol w="1584197">
                  <a:extLst>
                    <a:ext uri="{9D8B030D-6E8A-4147-A177-3AD203B41FA5}">
                      <a16:colId xmlns:a16="http://schemas.microsoft.com/office/drawing/2014/main" val="229784916"/>
                    </a:ext>
                  </a:extLst>
                </a:gridCol>
                <a:gridCol w="1666495">
                  <a:extLst>
                    <a:ext uri="{9D8B030D-6E8A-4147-A177-3AD203B41FA5}">
                      <a16:colId xmlns:a16="http://schemas.microsoft.com/office/drawing/2014/main" val="3503212417"/>
                    </a:ext>
                  </a:extLst>
                </a:gridCol>
                <a:gridCol w="1625345">
                  <a:extLst>
                    <a:ext uri="{9D8B030D-6E8A-4147-A177-3AD203B41FA5}">
                      <a16:colId xmlns:a16="http://schemas.microsoft.com/office/drawing/2014/main" val="2624870956"/>
                    </a:ext>
                  </a:extLst>
                </a:gridCol>
              </a:tblGrid>
              <a:tr h="640805">
                <a:tc>
                  <a:txBody>
                    <a:bodyPr/>
                    <a:lstStyle/>
                    <a:p>
                      <a:pPr algn="l" fontAlgn="ctr"/>
                      <a:r>
                        <a:rPr lang="en-US" sz="1800" b="1" i="0" u="none" strike="noStrike">
                          <a:solidFill>
                            <a:schemeClr val="bg1"/>
                          </a:solidFill>
                          <a:effectLst/>
                          <a:latin typeface="+mn-lt"/>
                          <a:cs typeface="Arial"/>
                        </a:rPr>
                        <a:t>(in millions)</a:t>
                      </a:r>
                    </a:p>
                  </a:txBody>
                  <a:tcPr marL="7620" marR="7620" marT="7620" marB="0" anchor="ctr">
                    <a:solidFill>
                      <a:srgbClr val="1D2A5E"/>
                    </a:solidFill>
                  </a:tcPr>
                </a:tc>
                <a:tc>
                  <a:txBody>
                    <a:bodyPr/>
                    <a:lstStyle/>
                    <a:p>
                      <a:pPr algn="ctr"/>
                      <a:r>
                        <a:rPr lang="en-US" b="1">
                          <a:effectLst/>
                          <a:latin typeface="+mn-lt"/>
                        </a:rPr>
                        <a:t>BY2023</a:t>
                      </a:r>
                      <a:br>
                        <a:rPr lang="en-US" b="1">
                          <a:effectLst/>
                          <a:latin typeface="+mn-lt"/>
                        </a:rPr>
                      </a:br>
                      <a:r>
                        <a:rPr lang="en-US" b="1">
                          <a:effectLst/>
                          <a:latin typeface="+mn-lt"/>
                        </a:rPr>
                        <a:t>(SFY2025)</a:t>
                      </a:r>
                    </a:p>
                  </a:txBody>
                  <a:tcPr anchor="b">
                    <a:solidFill>
                      <a:srgbClr val="1D2A5E"/>
                    </a:solidFill>
                  </a:tcPr>
                </a:tc>
                <a:tc>
                  <a:txBody>
                    <a:bodyPr/>
                    <a:lstStyle/>
                    <a:p>
                      <a:pPr algn="ctr" fontAlgn="ctr"/>
                      <a:r>
                        <a:rPr lang="en-US" sz="1800" b="1" i="0" u="none" strike="noStrike">
                          <a:solidFill>
                            <a:schemeClr val="bg1"/>
                          </a:solidFill>
                          <a:effectLst/>
                          <a:latin typeface="+mn-lt"/>
                          <a:cs typeface="Arial"/>
                        </a:rPr>
                        <a:t>BY2024</a:t>
                      </a:r>
                      <a:br>
                        <a:rPr lang="en-US" sz="1800" b="1" i="0" u="none" strike="noStrike">
                          <a:solidFill>
                            <a:srgbClr val="FFFFFF"/>
                          </a:solidFill>
                          <a:effectLst/>
                          <a:latin typeface="+mn-lt"/>
                          <a:cs typeface="Arial"/>
                        </a:rPr>
                      </a:br>
                      <a:r>
                        <a:rPr lang="en-US" sz="1800" b="1" i="0" u="none" strike="noStrike">
                          <a:solidFill>
                            <a:schemeClr val="bg1"/>
                          </a:solidFill>
                          <a:effectLst/>
                          <a:latin typeface="+mn-lt"/>
                          <a:cs typeface="Arial"/>
                        </a:rPr>
                        <a:t>(SFY2026)</a:t>
                      </a:r>
                    </a:p>
                  </a:txBody>
                  <a:tcPr anchor="b">
                    <a:solidFill>
                      <a:srgbClr val="1D2A5E"/>
                    </a:solidFill>
                  </a:tcPr>
                </a:tc>
                <a:tc>
                  <a:txBody>
                    <a:bodyPr/>
                    <a:lstStyle/>
                    <a:p>
                      <a:pPr algn="ctr" fontAlgn="ctr"/>
                      <a:r>
                        <a:rPr lang="en-US" sz="1800" b="1" i="0" u="none" strike="noStrike">
                          <a:solidFill>
                            <a:schemeClr val="bg1"/>
                          </a:solidFill>
                          <a:effectLst/>
                          <a:latin typeface="+mn-lt"/>
                          <a:cs typeface="Arial"/>
                        </a:rPr>
                        <a:t>Estimated</a:t>
                      </a:r>
                    </a:p>
                    <a:p>
                      <a:pPr lvl="0" algn="ctr">
                        <a:buNone/>
                      </a:pPr>
                      <a:r>
                        <a:rPr lang="en-US" sz="1800" b="1" i="0" u="none" strike="noStrike">
                          <a:solidFill>
                            <a:schemeClr val="bg1"/>
                          </a:solidFill>
                          <a:effectLst/>
                          <a:latin typeface="+mn-lt"/>
                          <a:cs typeface="Arial"/>
                        </a:rPr>
                        <a:t>BY2025</a:t>
                      </a:r>
                      <a:br>
                        <a:rPr lang="en-US" sz="1800" b="1" i="0" u="none" strike="noStrike">
                          <a:solidFill>
                            <a:srgbClr val="FFFFFF"/>
                          </a:solidFill>
                          <a:effectLst/>
                          <a:latin typeface="+mn-lt"/>
                          <a:cs typeface="Arial"/>
                        </a:rPr>
                      </a:br>
                      <a:r>
                        <a:rPr lang="en-US" sz="1800" b="1" i="0" u="none" strike="noStrike">
                          <a:solidFill>
                            <a:schemeClr val="bg1"/>
                          </a:solidFill>
                          <a:effectLst/>
                          <a:latin typeface="+mn-lt"/>
                          <a:cs typeface="Arial"/>
                        </a:rPr>
                        <a:t>(SFY2027)</a:t>
                      </a:r>
                    </a:p>
                  </a:txBody>
                  <a:tcPr anchor="ctr">
                    <a:solidFill>
                      <a:srgbClr val="1D2A5E"/>
                    </a:solidFill>
                  </a:tcPr>
                </a:tc>
                <a:tc>
                  <a:txBody>
                    <a:bodyPr/>
                    <a:lstStyle/>
                    <a:p>
                      <a:pPr algn="ctr" fontAlgn="ctr"/>
                      <a:r>
                        <a:rPr lang="en-US" sz="1800" b="1" i="0" u="none" strike="noStrike">
                          <a:solidFill>
                            <a:schemeClr val="bg1"/>
                          </a:solidFill>
                          <a:effectLst/>
                          <a:latin typeface="+mn-lt"/>
                          <a:cs typeface="Arial"/>
                        </a:rPr>
                        <a:t>Estimated</a:t>
                      </a:r>
                    </a:p>
                    <a:p>
                      <a:pPr lvl="0" algn="ctr">
                        <a:buNone/>
                      </a:pPr>
                      <a:r>
                        <a:rPr lang="en-US" sz="1800" b="1" i="0" u="none" strike="noStrike">
                          <a:solidFill>
                            <a:schemeClr val="bg1"/>
                          </a:solidFill>
                          <a:effectLst/>
                          <a:latin typeface="+mn-lt"/>
                          <a:cs typeface="Arial"/>
                        </a:rPr>
                        <a:t>BY 2026*</a:t>
                      </a:r>
                    </a:p>
                    <a:p>
                      <a:pPr algn="ctr" fontAlgn="ctr"/>
                      <a:r>
                        <a:rPr lang="en-US" sz="1800" b="1" i="0" u="none" strike="noStrike">
                          <a:solidFill>
                            <a:schemeClr val="bg1"/>
                          </a:solidFill>
                          <a:effectLst/>
                          <a:latin typeface="+mn-lt"/>
                          <a:cs typeface="Arial"/>
                        </a:rPr>
                        <a:t>(SFY2028)</a:t>
                      </a:r>
                    </a:p>
                  </a:txBody>
                  <a:tcPr anchor="ctr">
                    <a:solidFill>
                      <a:srgbClr val="1D2A5E"/>
                    </a:solidFill>
                  </a:tcPr>
                </a:tc>
                <a:extLst>
                  <a:ext uri="{0D108BD9-81ED-4DB2-BD59-A6C34878D82A}">
                    <a16:rowId xmlns:a16="http://schemas.microsoft.com/office/drawing/2014/main" val="3536645868"/>
                  </a:ext>
                </a:extLst>
              </a:tr>
              <a:tr h="545665">
                <a:tc>
                  <a:txBody>
                    <a:bodyPr/>
                    <a:lstStyle/>
                    <a:p>
                      <a:pPr algn="l" fontAlgn="ctr"/>
                      <a:r>
                        <a:rPr lang="en-US" sz="1800" b="0" i="0" u="none" strike="noStrike">
                          <a:solidFill>
                            <a:srgbClr val="000000"/>
                          </a:solidFill>
                          <a:effectLst/>
                          <a:latin typeface="+mn-lt"/>
                          <a:cs typeface="Arial"/>
                        </a:rPr>
                        <a:t>CHRP payments</a:t>
                      </a:r>
                    </a:p>
                  </a:txBody>
                  <a:tcPr marL="7620" marR="7620" marT="7620" marB="0" anchor="ctr"/>
                </a:tc>
                <a:tc>
                  <a:txBody>
                    <a:bodyPr/>
                    <a:lstStyle/>
                    <a:p>
                      <a:pPr algn="r" fontAlgn="ctr"/>
                      <a:r>
                        <a:rPr lang="en-US" sz="1800" b="0" i="0" u="none" strike="noStrike">
                          <a:solidFill>
                            <a:srgbClr val="000000"/>
                          </a:solidFill>
                          <a:effectLst/>
                          <a:latin typeface="+mn-lt"/>
                          <a:cs typeface="Arial"/>
                        </a:rPr>
                        <a:t>$323.37 </a:t>
                      </a:r>
                    </a:p>
                  </a:txBody>
                  <a:tcPr anchor="ctr"/>
                </a:tc>
                <a:tc>
                  <a:txBody>
                    <a:bodyPr/>
                    <a:lstStyle/>
                    <a:p>
                      <a:pPr algn="r" fontAlgn="ctr"/>
                      <a:r>
                        <a:rPr lang="en-US" sz="1800" b="0" i="0" u="none" strike="noStrike">
                          <a:solidFill>
                            <a:srgbClr val="000000"/>
                          </a:solidFill>
                          <a:effectLst/>
                          <a:latin typeface="+mn-lt"/>
                          <a:cs typeface="Arial"/>
                        </a:rPr>
                        <a:t>$368.18 </a:t>
                      </a:r>
                    </a:p>
                  </a:txBody>
                  <a:tcPr anchor="ctr"/>
                </a:tc>
                <a:tc>
                  <a:txBody>
                    <a:bodyPr/>
                    <a:lstStyle/>
                    <a:p>
                      <a:pPr algn="r" fontAlgn="ctr"/>
                      <a:r>
                        <a:rPr lang="en-US" sz="1800" b="0" i="0" u="none" strike="noStrike">
                          <a:solidFill>
                            <a:srgbClr val="000000"/>
                          </a:solidFill>
                          <a:effectLst/>
                          <a:latin typeface="+mn-lt"/>
                          <a:cs typeface="Arial"/>
                        </a:rPr>
                        <a:t>$429.70</a:t>
                      </a:r>
                    </a:p>
                  </a:txBody>
                  <a:tcPr anchor="ctr"/>
                </a:tc>
                <a:tc>
                  <a:txBody>
                    <a:bodyPr/>
                    <a:lstStyle/>
                    <a:p>
                      <a:pPr algn="r" fontAlgn="ctr"/>
                      <a:r>
                        <a:rPr lang="en-US" sz="1800" b="0" i="0" u="none" strike="noStrike">
                          <a:solidFill>
                            <a:srgbClr val="000000"/>
                          </a:solidFill>
                          <a:effectLst/>
                          <a:latin typeface="+mn-lt"/>
                          <a:cs typeface="Arial"/>
                        </a:rPr>
                        <a:t>$404.50</a:t>
                      </a:r>
                      <a:endParaRPr lang="en-US"/>
                    </a:p>
                  </a:txBody>
                  <a:tcPr anchor="ctr"/>
                </a:tc>
                <a:extLst>
                  <a:ext uri="{0D108BD9-81ED-4DB2-BD59-A6C34878D82A}">
                    <a16:rowId xmlns:a16="http://schemas.microsoft.com/office/drawing/2014/main" val="1933736390"/>
                  </a:ext>
                </a:extLst>
              </a:tr>
              <a:tr h="276570">
                <a:tc>
                  <a:txBody>
                    <a:bodyPr/>
                    <a:lstStyle/>
                    <a:p>
                      <a:pPr algn="l" fontAlgn="ctr"/>
                      <a:r>
                        <a:rPr lang="en-US" sz="1800" b="0" i="0" u="none" strike="noStrike">
                          <a:solidFill>
                            <a:srgbClr val="000000"/>
                          </a:solidFill>
                          <a:effectLst/>
                          <a:latin typeface="+mn-lt"/>
                          <a:cs typeface="Arial"/>
                        </a:rPr>
                        <a:t>BY Federal pass-through funding award</a:t>
                      </a:r>
                    </a:p>
                  </a:txBody>
                  <a:tcPr marL="7620" marR="7620" marT="7620" marB="0" anchor="ctr"/>
                </a:tc>
                <a:tc>
                  <a:txBody>
                    <a:bodyPr/>
                    <a:lstStyle/>
                    <a:p>
                      <a:pPr algn="r" fontAlgn="ctr"/>
                      <a:r>
                        <a:rPr lang="en-US" sz="1800" b="0" i="0" u="none" strike="noStrike">
                          <a:solidFill>
                            <a:srgbClr val="000000"/>
                          </a:solidFill>
                          <a:effectLst/>
                          <a:latin typeface="+mn-lt"/>
                          <a:cs typeface="Arial"/>
                        </a:rPr>
                        <a:t>$331.88 </a:t>
                      </a:r>
                    </a:p>
                  </a:txBody>
                  <a:tcPr anchor="ctr"/>
                </a:tc>
                <a:tc>
                  <a:txBody>
                    <a:bodyPr/>
                    <a:lstStyle/>
                    <a:p>
                      <a:pPr algn="r" fontAlgn="ctr"/>
                      <a:r>
                        <a:rPr lang="en-US" sz="1800" b="0" i="0" u="none" strike="noStrike">
                          <a:solidFill>
                            <a:srgbClr val="000000"/>
                          </a:solidFill>
                          <a:effectLst/>
                          <a:latin typeface="+mn-lt"/>
                          <a:cs typeface="Arial"/>
                        </a:rPr>
                        <a:t>$481.94 </a:t>
                      </a:r>
                    </a:p>
                  </a:txBody>
                  <a:tcPr anchor="ctr"/>
                </a:tc>
                <a:tc>
                  <a:txBody>
                    <a:bodyPr/>
                    <a:lstStyle/>
                    <a:p>
                      <a:pPr algn="r" fontAlgn="ctr"/>
                      <a:r>
                        <a:rPr lang="en-US" sz="1800" b="0" i="0" u="none" strike="noStrike">
                          <a:solidFill>
                            <a:srgbClr val="000000"/>
                          </a:solidFill>
                          <a:effectLst/>
                          <a:latin typeface="+mn-lt"/>
                          <a:cs typeface="Arial"/>
                        </a:rPr>
                        <a:t>$450.27</a:t>
                      </a:r>
                    </a:p>
                  </a:txBody>
                  <a:tcPr anchor="ctr"/>
                </a:tc>
                <a:tc>
                  <a:txBody>
                    <a:bodyPr/>
                    <a:lstStyle/>
                    <a:p>
                      <a:pPr algn="r" fontAlgn="ctr"/>
                      <a:r>
                        <a:rPr lang="en-US" sz="1800" b="0" i="0" u="none" strike="noStrike">
                          <a:solidFill>
                            <a:srgbClr val="000000"/>
                          </a:solidFill>
                          <a:effectLst/>
                          <a:latin typeface="+mn-lt"/>
                          <a:cs typeface="Arial"/>
                        </a:rPr>
                        <a:t>$308.4</a:t>
                      </a:r>
                    </a:p>
                  </a:txBody>
                  <a:tcPr anchor="ctr"/>
                </a:tc>
                <a:extLst>
                  <a:ext uri="{0D108BD9-81ED-4DB2-BD59-A6C34878D82A}">
                    <a16:rowId xmlns:a16="http://schemas.microsoft.com/office/drawing/2014/main" val="42558523"/>
                  </a:ext>
                </a:extLst>
              </a:tr>
              <a:tr h="276570">
                <a:tc>
                  <a:txBody>
                    <a:bodyPr/>
                    <a:lstStyle/>
                    <a:p>
                      <a:pPr algn="l" fontAlgn="ctr"/>
                      <a:r>
                        <a:rPr lang="en-US" sz="1800" b="0" i="0" u="none" strike="noStrike">
                          <a:solidFill>
                            <a:srgbClr val="000000"/>
                          </a:solidFill>
                          <a:effectLst/>
                          <a:latin typeface="+mn-lt"/>
                          <a:cs typeface="Arial"/>
                        </a:rPr>
                        <a:t>Annual pass-through funding balance after payment</a:t>
                      </a:r>
                    </a:p>
                  </a:txBody>
                  <a:tcPr marL="7620" marR="7620" marT="7620"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cs typeface="Arial"/>
                        </a:rPr>
                        <a:t>$8.51</a:t>
                      </a:r>
                    </a:p>
                  </a:txBody>
                  <a:tcPr anchor="ctr"/>
                </a:tc>
                <a:tc>
                  <a:txBody>
                    <a:bodyPr/>
                    <a:lstStyle/>
                    <a:p>
                      <a:pPr algn="r" fontAlgn="ctr"/>
                      <a:r>
                        <a:rPr lang="en-US" sz="1800" b="0" i="0" u="none" strike="noStrike">
                          <a:solidFill>
                            <a:srgbClr val="000000"/>
                          </a:solidFill>
                          <a:effectLst/>
                          <a:latin typeface="+mn-lt"/>
                          <a:cs typeface="Arial"/>
                        </a:rPr>
                        <a:t>$113.76</a:t>
                      </a:r>
                    </a:p>
                  </a:txBody>
                  <a:tcPr anchor="ctr"/>
                </a:tc>
                <a:tc>
                  <a:txBody>
                    <a:bodyPr/>
                    <a:lstStyle/>
                    <a:p>
                      <a:pPr algn="r" fontAlgn="ctr"/>
                      <a:r>
                        <a:rPr lang="en-US" sz="1800" b="0" i="0" u="none" strike="noStrike">
                          <a:solidFill>
                            <a:srgbClr val="000000"/>
                          </a:solidFill>
                          <a:effectLst/>
                          <a:latin typeface="+mn-lt"/>
                          <a:cs typeface="Arial"/>
                        </a:rPr>
                        <a:t>   $20.57</a:t>
                      </a:r>
                    </a:p>
                  </a:txBody>
                  <a:tcPr anchor="ctr"/>
                </a:tc>
                <a:tc>
                  <a:txBody>
                    <a:bodyPr/>
                    <a:lstStyle/>
                    <a:p>
                      <a:pPr algn="r" fontAlgn="ctr"/>
                      <a:r>
                        <a:rPr lang="en-US" sz="1800" b="0" i="0" u="none" strike="noStrike">
                          <a:solidFill>
                            <a:srgbClr val="000000"/>
                          </a:solidFill>
                          <a:effectLst/>
                          <a:latin typeface="+mn-lt"/>
                          <a:cs typeface="Arial"/>
                        </a:rPr>
                        <a:t>- $96.10</a:t>
                      </a:r>
                    </a:p>
                  </a:txBody>
                  <a:tcPr anchor="ctr"/>
                </a:tc>
                <a:extLst>
                  <a:ext uri="{0D108BD9-81ED-4DB2-BD59-A6C34878D82A}">
                    <a16:rowId xmlns:a16="http://schemas.microsoft.com/office/drawing/2014/main" val="3883471625"/>
                  </a:ext>
                </a:extLst>
              </a:tr>
              <a:tr h="276570">
                <a:tc>
                  <a:txBody>
                    <a:bodyPr/>
                    <a:lstStyle/>
                    <a:p>
                      <a:pPr algn="l" fontAlgn="ctr"/>
                      <a:r>
                        <a:rPr lang="en-US" sz="1800" b="0" i="0" u="none" strike="noStrike">
                          <a:solidFill>
                            <a:srgbClr val="000000"/>
                          </a:solidFill>
                          <a:effectLst/>
                          <a:latin typeface="+mn-lt"/>
                          <a:cs typeface="Arial"/>
                        </a:rPr>
                        <a:t>Cumulative pass-through funding balance after payment</a:t>
                      </a:r>
                    </a:p>
                  </a:txBody>
                  <a:tcPr marL="7620" marR="7620" marT="7620" marB="0" anchor="ctr"/>
                </a:tc>
                <a:tc>
                  <a:txBody>
                    <a:bodyPr/>
                    <a:lstStyle/>
                    <a:p>
                      <a:pPr algn="r" fontAlgn="ctr"/>
                      <a:r>
                        <a:rPr lang="en-US" sz="1800" b="0" i="0" u="none" strike="noStrike">
                          <a:solidFill>
                            <a:srgbClr val="000000"/>
                          </a:solidFill>
                          <a:effectLst/>
                          <a:latin typeface="+mn-lt"/>
                          <a:cs typeface="Arial"/>
                        </a:rPr>
                        <a:t>$8.51</a:t>
                      </a:r>
                    </a:p>
                  </a:txBody>
                  <a:tcPr anchor="ctr"/>
                </a:tc>
                <a:tc>
                  <a:txBody>
                    <a:bodyPr/>
                    <a:lstStyle/>
                    <a:p>
                      <a:pPr algn="r" fontAlgn="ctr"/>
                      <a:r>
                        <a:rPr lang="en-US" sz="1800" b="0" i="0" u="none" strike="noStrike">
                          <a:solidFill>
                            <a:srgbClr val="000000"/>
                          </a:solidFill>
                          <a:effectLst/>
                          <a:latin typeface="+mn-lt"/>
                          <a:cs typeface="Arial"/>
                        </a:rPr>
                        <a:t>$122.27</a:t>
                      </a:r>
                    </a:p>
                  </a:txBody>
                  <a:tcPr anchor="ctr"/>
                </a:tc>
                <a:tc>
                  <a:txBody>
                    <a:bodyPr/>
                    <a:lstStyle/>
                    <a:p>
                      <a:pPr algn="r" fontAlgn="ctr"/>
                      <a:r>
                        <a:rPr lang="en-US" sz="1800" b="0" i="0" u="none" strike="noStrike">
                          <a:solidFill>
                            <a:srgbClr val="000000"/>
                          </a:solidFill>
                          <a:effectLst/>
                          <a:latin typeface="+mn-lt"/>
                          <a:cs typeface="Arial"/>
                        </a:rPr>
                        <a:t>$142.84</a:t>
                      </a:r>
                    </a:p>
                  </a:txBody>
                  <a:tcPr anchor="ctr"/>
                </a:tc>
                <a:tc>
                  <a:txBody>
                    <a:bodyPr/>
                    <a:lstStyle/>
                    <a:p>
                      <a:pPr algn="r" fontAlgn="ctr"/>
                      <a:r>
                        <a:rPr lang="en-US" sz="1800" b="0" i="0" u="none" strike="noStrike">
                          <a:solidFill>
                            <a:srgbClr val="000000"/>
                          </a:solidFill>
                          <a:effectLst/>
                          <a:latin typeface="+mn-lt"/>
                          <a:cs typeface="Arial"/>
                        </a:rPr>
                        <a:t>$46.74</a:t>
                      </a:r>
                    </a:p>
                  </a:txBody>
                  <a:tcPr anchor="ctr"/>
                </a:tc>
                <a:extLst>
                  <a:ext uri="{0D108BD9-81ED-4DB2-BD59-A6C34878D82A}">
                    <a16:rowId xmlns:a16="http://schemas.microsoft.com/office/drawing/2014/main" val="3790734502"/>
                  </a:ext>
                </a:extLst>
              </a:tr>
            </a:tbl>
          </a:graphicData>
        </a:graphic>
      </p:graphicFrame>
    </p:spTree>
    <p:extLst>
      <p:ext uri="{BB962C8B-B14F-4D97-AF65-F5344CB8AC3E}">
        <p14:creationId xmlns:p14="http://schemas.microsoft.com/office/powerpoint/2010/main" val="2224476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45D9-4C49-C3AC-6857-F8A7AA8AA586}"/>
              </a:ext>
            </a:extLst>
          </p:cNvPr>
          <p:cNvSpPr>
            <a:spLocks noGrp="1"/>
          </p:cNvSpPr>
          <p:nvPr>
            <p:ph type="title"/>
          </p:nvPr>
        </p:nvSpPr>
        <p:spPr/>
        <p:txBody>
          <a:bodyPr/>
          <a:lstStyle/>
          <a:p>
            <a:r>
              <a:rPr lang="en-US">
                <a:latin typeface="+mn-lt"/>
              </a:rPr>
              <a:t>Revised estimates of CHRP program cost</a:t>
            </a:r>
          </a:p>
        </p:txBody>
      </p:sp>
      <p:sp>
        <p:nvSpPr>
          <p:cNvPr id="3" name="Content Placeholder 2">
            <a:extLst>
              <a:ext uri="{FF2B5EF4-FFF2-40B4-BE49-F238E27FC236}">
                <a16:creationId xmlns:a16="http://schemas.microsoft.com/office/drawing/2014/main" id="{7EC1682D-8C5C-7248-C322-A3E5D7F903FD}"/>
              </a:ext>
            </a:extLst>
          </p:cNvPr>
          <p:cNvSpPr>
            <a:spLocks noGrp="1"/>
          </p:cNvSpPr>
          <p:nvPr>
            <p:ph idx="1"/>
          </p:nvPr>
        </p:nvSpPr>
        <p:spPr/>
        <p:txBody>
          <a:bodyPr/>
          <a:lstStyle/>
          <a:p>
            <a:r>
              <a:rPr lang="en-US">
                <a:latin typeface="+mn-lt"/>
              </a:rPr>
              <a:t>Current estimates assume that enhancements to premium tax credits (PTCs) from the 2022 Inflation Reduction Act will expire prior to BY2026.</a:t>
            </a:r>
          </a:p>
          <a:p>
            <a:r>
              <a:rPr lang="en-US">
                <a:latin typeface="+mn-lt"/>
              </a:rPr>
              <a:t>SCC BOI is working with its contract actuarial firm for an updated model of federal pass-through funding and state share funding for BY2026, incorporating the most recent federal budget developments.</a:t>
            </a:r>
          </a:p>
          <a:p>
            <a:r>
              <a:rPr lang="en-US">
                <a:latin typeface="+mn-lt"/>
              </a:rPr>
              <a:t>Specifically, this analysis will incorporate actual BY2026 premium rates as well as three new federal policy changes:</a:t>
            </a:r>
          </a:p>
          <a:p>
            <a:pPr lvl="1"/>
            <a:r>
              <a:rPr lang="en-US">
                <a:latin typeface="+mn-lt"/>
              </a:rPr>
              <a:t>Removal of the monthly Special Enrollment Period (SEP) for individuals eligible for premium tax credits (PTCs) with household incomes at or below 150% of the of the Federal Poverty Line (FPL);</a:t>
            </a:r>
          </a:p>
          <a:p>
            <a:pPr lvl="1"/>
            <a:r>
              <a:rPr lang="en-US">
                <a:latin typeface="+mn-lt"/>
              </a:rPr>
              <a:t>Changes to the Premium Adjustment Percentage Index calculation methodology;</a:t>
            </a:r>
          </a:p>
          <a:p>
            <a:pPr lvl="1"/>
            <a:r>
              <a:rPr lang="en-US">
                <a:latin typeface="+mn-lt"/>
              </a:rPr>
              <a:t>Removal of eligibility for subsidies for lawfully-present immigrants with incomes under 100% of the FPL.</a:t>
            </a:r>
          </a:p>
          <a:p>
            <a:r>
              <a:rPr lang="en-US">
                <a:latin typeface="+mn-lt"/>
              </a:rPr>
              <a:t>BOI plans to present updated cost estimates at the October 6, 2025 HIRC meeting.</a:t>
            </a:r>
          </a:p>
          <a:p>
            <a:endParaRPr lang="en-US">
              <a:latin typeface="+mn-lt"/>
            </a:endParaRPr>
          </a:p>
        </p:txBody>
      </p:sp>
    </p:spTree>
    <p:extLst>
      <p:ext uri="{BB962C8B-B14F-4D97-AF65-F5344CB8AC3E}">
        <p14:creationId xmlns:p14="http://schemas.microsoft.com/office/powerpoint/2010/main" val="66837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45D9-4C49-C3AC-6857-F8A7AA8AA586}"/>
              </a:ext>
            </a:extLst>
          </p:cNvPr>
          <p:cNvSpPr>
            <a:spLocks noGrp="1"/>
          </p:cNvSpPr>
          <p:nvPr>
            <p:ph type="title"/>
          </p:nvPr>
        </p:nvSpPr>
        <p:spPr/>
        <p:txBody>
          <a:bodyPr/>
          <a:lstStyle/>
          <a:p>
            <a:r>
              <a:rPr lang="en-US">
                <a:latin typeface="+mn-lt"/>
              </a:rPr>
              <a:t>Impacts of potential federal changes on CHRP</a:t>
            </a:r>
          </a:p>
        </p:txBody>
      </p:sp>
      <p:sp>
        <p:nvSpPr>
          <p:cNvPr id="3" name="Content Placeholder 2">
            <a:extLst>
              <a:ext uri="{FF2B5EF4-FFF2-40B4-BE49-F238E27FC236}">
                <a16:creationId xmlns:a16="http://schemas.microsoft.com/office/drawing/2014/main" id="{7EC1682D-8C5C-7248-C322-A3E5D7F903FD}"/>
              </a:ext>
            </a:extLst>
          </p:cNvPr>
          <p:cNvSpPr>
            <a:spLocks noGrp="1"/>
          </p:cNvSpPr>
          <p:nvPr>
            <p:ph idx="1"/>
          </p:nvPr>
        </p:nvSpPr>
        <p:spPr/>
        <p:txBody>
          <a:bodyPr/>
          <a:lstStyle/>
          <a:p>
            <a:r>
              <a:rPr lang="en-US">
                <a:latin typeface="+mn-lt"/>
              </a:rPr>
              <a:t>If PTC enhancements expire, people over 400% FPL will lose subsidies entirely and people below 400% FPL will receive smaller subsidies.</a:t>
            </a:r>
          </a:p>
          <a:p>
            <a:pPr lvl="1"/>
            <a:r>
              <a:rPr lang="en-US">
                <a:latin typeface="+mn-lt"/>
              </a:rPr>
              <a:t>Fewer or smaller PTCs means less federal savings from reinsurance and could reduce federal pass-through funding.</a:t>
            </a:r>
          </a:p>
          <a:p>
            <a:pPr lvl="1"/>
            <a:r>
              <a:rPr lang="en-US">
                <a:latin typeface="+mn-lt"/>
              </a:rPr>
              <a:t>Households over 400% of FPL have been incentivized by EPTCs to purchase on-exchange, increasing federal pass-through funding and decreasing the anticipated state share of costs.</a:t>
            </a:r>
          </a:p>
          <a:p>
            <a:r>
              <a:rPr lang="en-US">
                <a:latin typeface="+mn-lt"/>
              </a:rPr>
              <a:t>Healthy people are less inclined to purchase health insurance if it becomes expensive.</a:t>
            </a:r>
          </a:p>
          <a:p>
            <a:pPr lvl="1"/>
            <a:r>
              <a:rPr lang="en-US">
                <a:latin typeface="+mn-lt"/>
              </a:rPr>
              <a:t>Sicker individuals – who are more likely to breach the attachment point with their annual claims costs—are more likely to enroll or re-enroll versus healthier people.</a:t>
            </a:r>
          </a:p>
          <a:p>
            <a:pPr lvl="1"/>
            <a:r>
              <a:rPr lang="en-US">
                <a:latin typeface="+mn-lt"/>
              </a:rPr>
              <a:t>A less healthy population is a riskier population to insure, which the rate filings will take into account, likely increasing premiums even with the specified premium reduction target from the Commonwealth Health Reinsurance Program.</a:t>
            </a:r>
          </a:p>
          <a:p>
            <a:r>
              <a:rPr lang="en-US">
                <a:latin typeface="+mn-lt"/>
              </a:rPr>
              <a:t>EPTC expiration will reduce federal pass-through funding.</a:t>
            </a:r>
          </a:p>
          <a:p>
            <a:pPr lvl="1"/>
            <a:r>
              <a:rPr lang="en-US">
                <a:latin typeface="+mn-lt"/>
              </a:rPr>
              <a:t>Fewer individuals eligible for PTCs, and smaller PTC amounts for those eligible will reduce estimated federal savings.</a:t>
            </a:r>
          </a:p>
          <a:p>
            <a:pPr lvl="1"/>
            <a:r>
              <a:rPr lang="en-US">
                <a:latin typeface="+mn-lt"/>
              </a:rPr>
              <a:t>Reduced federal savings mean that federal pass-through funding may cover a smaller proportion of costs for the Commonwealth Health Reinsurance Program in SFY2028.</a:t>
            </a:r>
          </a:p>
          <a:p>
            <a:endParaRPr lang="en-US">
              <a:latin typeface="+mn-lt"/>
            </a:endParaRPr>
          </a:p>
        </p:txBody>
      </p:sp>
    </p:spTree>
    <p:extLst>
      <p:ext uri="{BB962C8B-B14F-4D97-AF65-F5344CB8AC3E}">
        <p14:creationId xmlns:p14="http://schemas.microsoft.com/office/powerpoint/2010/main" val="2151348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8D7F-7EBB-9D1A-31C4-E0079C0AE164}"/>
              </a:ext>
            </a:extLst>
          </p:cNvPr>
          <p:cNvSpPr>
            <a:spLocks noGrp="1"/>
          </p:cNvSpPr>
          <p:nvPr>
            <p:ph type="title"/>
          </p:nvPr>
        </p:nvSpPr>
        <p:spPr/>
        <p:txBody>
          <a:bodyPr/>
          <a:lstStyle/>
          <a:p>
            <a:r>
              <a:rPr lang="en-US">
                <a:latin typeface="+mn-lt"/>
              </a:rPr>
              <a:t>Upcoming CHRP policy decision points</a:t>
            </a:r>
          </a:p>
        </p:txBody>
      </p:sp>
      <p:sp>
        <p:nvSpPr>
          <p:cNvPr id="3" name="Content Placeholder 2">
            <a:extLst>
              <a:ext uri="{FF2B5EF4-FFF2-40B4-BE49-F238E27FC236}">
                <a16:creationId xmlns:a16="http://schemas.microsoft.com/office/drawing/2014/main" id="{3501D29F-592D-A309-D548-D2639141F552}"/>
              </a:ext>
            </a:extLst>
          </p:cNvPr>
          <p:cNvSpPr>
            <a:spLocks noGrp="1"/>
          </p:cNvSpPr>
          <p:nvPr>
            <p:ph idx="1"/>
          </p:nvPr>
        </p:nvSpPr>
        <p:spPr/>
        <p:txBody>
          <a:bodyPr/>
          <a:lstStyle/>
          <a:p>
            <a:r>
              <a:rPr lang="en-US" sz="2000">
                <a:latin typeface="+mn-lt"/>
              </a:rPr>
              <a:t>How much funding to appropriate from the general fund in the upcoming biennium for BY2025 (paid in State Fiscal year 2027) and BY2026 (paid in State Fiscal Year 2028).</a:t>
            </a:r>
          </a:p>
          <a:p>
            <a:pPr lvl="1"/>
            <a:r>
              <a:rPr lang="en-US" sz="1800">
                <a:latin typeface="+mn-lt"/>
              </a:rPr>
              <a:t>The approved State Innovation Waiver requires that: “sufficient funds are available on an annual basis for the waiver to operate”; therefore, the Commonwealth has an obligation to appropriate sufficient funds as described in the approved waiver plan.</a:t>
            </a:r>
          </a:p>
          <a:p>
            <a:pPr lvl="1"/>
            <a:r>
              <a:rPr lang="en-US" sz="1800">
                <a:latin typeface="+mn-lt"/>
              </a:rPr>
              <a:t>Revised estimates of BY2026 program costs will help determine whether Virginia has enough excess federal pass-through funding from prior years to cover all program costs.</a:t>
            </a:r>
          </a:p>
        </p:txBody>
      </p:sp>
      <p:sp>
        <p:nvSpPr>
          <p:cNvPr id="5" name="TextBox 4">
            <a:extLst>
              <a:ext uri="{FF2B5EF4-FFF2-40B4-BE49-F238E27FC236}">
                <a16:creationId xmlns:a16="http://schemas.microsoft.com/office/drawing/2014/main" id="{583DB6B6-7861-9874-D0C4-13103E00DA9F}"/>
              </a:ext>
            </a:extLst>
          </p:cNvPr>
          <p:cNvSpPr txBox="1"/>
          <p:nvPr/>
        </p:nvSpPr>
        <p:spPr>
          <a:xfrm>
            <a:off x="3047533" y="3261125"/>
            <a:ext cx="6095064"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mn-cs"/>
              </a:rPr>
              <a:t>681930</a:t>
            </a:r>
            <a:endParaRPr kumimoji="0" lang="en-US" sz="16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39546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8D7F-7EBB-9D1A-31C4-E0079C0AE164}"/>
              </a:ext>
            </a:extLst>
          </p:cNvPr>
          <p:cNvSpPr>
            <a:spLocks noGrp="1"/>
          </p:cNvSpPr>
          <p:nvPr>
            <p:ph type="title"/>
          </p:nvPr>
        </p:nvSpPr>
        <p:spPr/>
        <p:txBody>
          <a:bodyPr/>
          <a:lstStyle/>
          <a:p>
            <a:r>
              <a:rPr lang="en-US">
                <a:latin typeface="+mn-lt"/>
                <a:cs typeface="Calibri"/>
              </a:rPr>
              <a:t>Upcoming CHRP policy decision points (cont.)</a:t>
            </a:r>
            <a:endParaRPr lang="en-US">
              <a:latin typeface="+mn-lt"/>
            </a:endParaRPr>
          </a:p>
        </p:txBody>
      </p:sp>
      <p:sp>
        <p:nvSpPr>
          <p:cNvPr id="3" name="Content Placeholder 2">
            <a:extLst>
              <a:ext uri="{FF2B5EF4-FFF2-40B4-BE49-F238E27FC236}">
                <a16:creationId xmlns:a16="http://schemas.microsoft.com/office/drawing/2014/main" id="{3501D29F-592D-A309-D548-D2639141F552}"/>
              </a:ext>
            </a:extLst>
          </p:cNvPr>
          <p:cNvSpPr>
            <a:spLocks noGrp="1"/>
          </p:cNvSpPr>
          <p:nvPr>
            <p:ph idx="1"/>
          </p:nvPr>
        </p:nvSpPr>
        <p:spPr/>
        <p:txBody>
          <a:bodyPr/>
          <a:lstStyle/>
          <a:p>
            <a:r>
              <a:rPr lang="en-US" sz="2000">
                <a:latin typeface="+mn-lt"/>
              </a:rPr>
              <a:t>What premium reduction target to set for BY2027</a:t>
            </a:r>
          </a:p>
          <a:p>
            <a:pPr lvl="1"/>
            <a:r>
              <a:rPr lang="en-US" sz="1800">
                <a:latin typeface="+mn-lt"/>
              </a:rPr>
              <a:t>If the General Assembly does not specify a target in the 2026 Appropriations Act, it will default to 15%.</a:t>
            </a:r>
          </a:p>
          <a:p>
            <a:pPr lvl="1"/>
            <a:r>
              <a:rPr lang="en-US" sz="1800">
                <a:latin typeface="+mn-lt"/>
              </a:rPr>
              <a:t>Under current law, the maximum targeted premium reduction is 20%, but this could be amended through legislation or overridden with the Appropriations Act.</a:t>
            </a:r>
          </a:p>
          <a:p>
            <a:pPr lvl="1"/>
            <a:r>
              <a:rPr lang="en-US" sz="1800">
                <a:latin typeface="+mn-lt"/>
              </a:rPr>
              <a:t>If legislators would like BY2027 cost estimates to include scenarios that exceed the 20% threshold, SCC BOI needs to provide guidance to our contract actuary by December 2025.  SCC BOI has requested that legislators provide direction on this matter by November 30, 2025.</a:t>
            </a:r>
          </a:p>
          <a:p>
            <a:pPr lvl="1"/>
            <a:r>
              <a:rPr lang="en-US" sz="1800">
                <a:latin typeface="+mn-lt"/>
              </a:rPr>
              <a:t>CHRP is presently the single largest state policy lever to reduce premiums in the individual market, particularly for those who are ineligible to receive PTCs</a:t>
            </a:r>
          </a:p>
        </p:txBody>
      </p:sp>
    </p:spTree>
    <p:extLst>
      <p:ext uri="{BB962C8B-B14F-4D97-AF65-F5344CB8AC3E}">
        <p14:creationId xmlns:p14="http://schemas.microsoft.com/office/powerpoint/2010/main" val="1094233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5224-C182-1788-DB1E-550F8C172CB7}"/>
              </a:ext>
            </a:extLst>
          </p:cNvPr>
          <p:cNvSpPr>
            <a:spLocks noGrp="1"/>
          </p:cNvSpPr>
          <p:nvPr>
            <p:ph type="title"/>
          </p:nvPr>
        </p:nvSpPr>
        <p:spPr>
          <a:xfrm>
            <a:off x="379195" y="466096"/>
            <a:ext cx="5456455" cy="3179738"/>
          </a:xfrm>
        </p:spPr>
        <p:txBody>
          <a:bodyPr>
            <a:normAutofit/>
          </a:bodyPr>
          <a:lstStyle/>
          <a:p>
            <a:r>
              <a:rPr lang="en-US" sz="3200">
                <a:latin typeface="+mj-lt"/>
                <a:cs typeface="Arial"/>
              </a:rPr>
              <a:t>Agenda</a:t>
            </a:r>
          </a:p>
        </p:txBody>
      </p:sp>
      <p:sp>
        <p:nvSpPr>
          <p:cNvPr id="3" name="Content Placeholder 2">
            <a:extLst>
              <a:ext uri="{FF2B5EF4-FFF2-40B4-BE49-F238E27FC236}">
                <a16:creationId xmlns:a16="http://schemas.microsoft.com/office/drawing/2014/main" id="{DC68377F-6E57-C207-A7DB-2A38CFD6619F}"/>
              </a:ext>
            </a:extLst>
          </p:cNvPr>
          <p:cNvSpPr>
            <a:spLocks noGrp="1"/>
          </p:cNvSpPr>
          <p:nvPr>
            <p:ph idx="4294967295"/>
          </p:nvPr>
        </p:nvSpPr>
        <p:spPr>
          <a:xfrm>
            <a:off x="361950" y="1501775"/>
            <a:ext cx="10890250" cy="4760913"/>
          </a:xfrm>
        </p:spPr>
        <p:txBody>
          <a:bodyPr vert="horz" lIns="91440" tIns="45720" rIns="91440" bIns="45720" rtlCol="0" anchor="t">
            <a:normAutofit/>
          </a:bodyPr>
          <a:lstStyle/>
          <a:p>
            <a:pPr marL="514350" indent="-514350" rtl="0" fontAlgn="base">
              <a:buFont typeface="+mj-lt"/>
              <a:buAutoNum type="arabicPeriod"/>
            </a:pPr>
            <a:r>
              <a:rPr lang="en-US" sz="1800">
                <a:solidFill>
                  <a:srgbClr val="1D2A5E"/>
                </a:solidFill>
                <a:ea typeface="Open Sans"/>
              </a:rPr>
              <a:t>Call to Order </a:t>
            </a:r>
          </a:p>
          <a:p>
            <a:pPr marL="514350" indent="-514350" rtl="0" fontAlgn="base">
              <a:buFont typeface="+mj-lt"/>
              <a:buAutoNum type="arabicPeriod"/>
            </a:pPr>
            <a:r>
              <a:rPr lang="en-US" sz="1800" i="0">
                <a:solidFill>
                  <a:srgbClr val="1D2A5E"/>
                </a:solidFill>
                <a:effectLst/>
                <a:ea typeface="Open Sans"/>
              </a:rPr>
              <a:t>Health Benefit Exchange Updates</a:t>
            </a:r>
            <a:endParaRPr lang="en-US" sz="1800">
              <a:solidFill>
                <a:srgbClr val="1D2A5E"/>
              </a:solidFill>
              <a:ea typeface="Open Sans"/>
            </a:endParaRPr>
          </a:p>
          <a:p>
            <a:pPr lvl="1" fontAlgn="base"/>
            <a:r>
              <a:rPr lang="en-US" sz="1800">
                <a:solidFill>
                  <a:srgbClr val="1D2A5E"/>
                </a:solidFill>
                <a:ea typeface="Open Sans"/>
              </a:rPr>
              <a:t>Plan Year 2026: Federal Policy Changes</a:t>
            </a:r>
            <a:r>
              <a:rPr lang="en-US" sz="1800" i="0">
                <a:solidFill>
                  <a:srgbClr val="1D2A5E"/>
                </a:solidFill>
                <a:effectLst/>
                <a:ea typeface="Open Sans"/>
              </a:rPr>
              <a:t> &amp; Open </a:t>
            </a:r>
            <a:endParaRPr lang="en-US" sz="1800">
              <a:solidFill>
                <a:srgbClr val="1D2A5E"/>
              </a:solidFill>
              <a:ea typeface="Open Sans"/>
            </a:endParaRPr>
          </a:p>
          <a:p>
            <a:pPr marL="457200" lvl="1" indent="0" fontAlgn="base">
              <a:buNone/>
            </a:pPr>
            <a:r>
              <a:rPr lang="en-US" sz="1800" i="0">
                <a:solidFill>
                  <a:srgbClr val="1D2A5E"/>
                </a:solidFill>
                <a:effectLst/>
                <a:ea typeface="Open Sans"/>
              </a:rPr>
              <a:t>	Enrollment Preparation </a:t>
            </a:r>
          </a:p>
          <a:p>
            <a:pPr lvl="1" fontAlgn="base"/>
            <a:r>
              <a:rPr lang="en-US" sz="1800" i="0">
                <a:solidFill>
                  <a:srgbClr val="1D2A5E"/>
                </a:solidFill>
                <a:effectLst/>
                <a:ea typeface="Open Sans"/>
              </a:rPr>
              <a:t>Reinsurance</a:t>
            </a:r>
            <a:r>
              <a:rPr lang="en-US" sz="1800">
                <a:solidFill>
                  <a:srgbClr val="1D2A5E"/>
                </a:solidFill>
                <a:ea typeface="Open Sans"/>
              </a:rPr>
              <a:t> Presentation, Bradley Marsh (BOI)</a:t>
            </a:r>
          </a:p>
          <a:p>
            <a:pPr lvl="1" fontAlgn="base"/>
            <a:r>
              <a:rPr lang="en-US" sz="1800">
                <a:solidFill>
                  <a:srgbClr val="1D2A5E"/>
                </a:solidFill>
                <a:ea typeface="Open Sans"/>
              </a:rPr>
              <a:t>State-funded Subsidies Presentation, Erin Glossop (NCSL) </a:t>
            </a:r>
            <a:endParaRPr lang="en-US" sz="1800" i="0">
              <a:solidFill>
                <a:srgbClr val="1D2A5E"/>
              </a:solidFill>
              <a:effectLst/>
              <a:ea typeface="Open Sans"/>
            </a:endParaRPr>
          </a:p>
          <a:p>
            <a:pPr marL="0" indent="0" rtl="0" fontAlgn="base">
              <a:buNone/>
            </a:pPr>
            <a:r>
              <a:rPr lang="en-US" sz="1800">
                <a:solidFill>
                  <a:srgbClr val="1D2A5E"/>
                </a:solidFill>
                <a:ea typeface="Open Sans"/>
              </a:rPr>
              <a:t>3</a:t>
            </a:r>
            <a:r>
              <a:rPr lang="en-US" sz="1800" i="0">
                <a:solidFill>
                  <a:srgbClr val="1D2A5E"/>
                </a:solidFill>
                <a:effectLst/>
                <a:ea typeface="Open Sans"/>
              </a:rPr>
              <a:t>.</a:t>
            </a:r>
            <a:r>
              <a:rPr lang="en-US" sz="1800">
                <a:solidFill>
                  <a:srgbClr val="1D2A5E"/>
                </a:solidFill>
                <a:ea typeface="Open Sans"/>
              </a:rPr>
              <a:t> </a:t>
            </a:r>
            <a:r>
              <a:rPr lang="en-US" sz="1800" i="0">
                <a:solidFill>
                  <a:srgbClr val="1D2A5E"/>
                </a:solidFill>
                <a:effectLst/>
                <a:ea typeface="Open Sans"/>
              </a:rPr>
              <a:t> </a:t>
            </a:r>
            <a:r>
              <a:rPr lang="en-US" sz="1800">
                <a:solidFill>
                  <a:srgbClr val="1D2A5E"/>
                </a:solidFill>
                <a:ea typeface="Open Sans"/>
              </a:rPr>
              <a:t> </a:t>
            </a:r>
            <a:r>
              <a:rPr lang="en-US" sz="1800" i="0">
                <a:solidFill>
                  <a:srgbClr val="1D2A5E"/>
                </a:solidFill>
                <a:effectLst/>
                <a:ea typeface="Open Sans"/>
              </a:rPr>
              <a:t>Other Business </a:t>
            </a:r>
          </a:p>
          <a:p>
            <a:pPr marL="0" indent="0" fontAlgn="base">
              <a:buNone/>
            </a:pPr>
            <a:r>
              <a:rPr lang="en-US" sz="1800">
                <a:solidFill>
                  <a:srgbClr val="1D2A5E"/>
                </a:solidFill>
                <a:ea typeface="Open Sans"/>
              </a:rPr>
              <a:t>4</a:t>
            </a:r>
            <a:r>
              <a:rPr lang="en-US" sz="1800" i="0">
                <a:solidFill>
                  <a:srgbClr val="1D2A5E"/>
                </a:solidFill>
                <a:effectLst/>
                <a:ea typeface="Open Sans"/>
              </a:rPr>
              <a:t>.</a:t>
            </a:r>
            <a:r>
              <a:rPr lang="en-US" sz="1800">
                <a:solidFill>
                  <a:srgbClr val="1D2A5E"/>
                </a:solidFill>
                <a:ea typeface="Open Sans"/>
              </a:rPr>
              <a:t>   </a:t>
            </a:r>
            <a:r>
              <a:rPr lang="en-US" sz="1800" i="0">
                <a:solidFill>
                  <a:srgbClr val="1D2A5E"/>
                </a:solidFill>
                <a:effectLst/>
                <a:ea typeface="Open Sans"/>
              </a:rPr>
              <a:t>Public Comments </a:t>
            </a:r>
          </a:p>
          <a:p>
            <a:pPr marL="0" indent="0" fontAlgn="base">
              <a:buNone/>
            </a:pPr>
            <a:r>
              <a:rPr lang="en-US" sz="1800">
                <a:solidFill>
                  <a:srgbClr val="1D2A5E"/>
                </a:solidFill>
                <a:ea typeface="Open Sans"/>
              </a:rPr>
              <a:t>5.   </a:t>
            </a:r>
            <a:r>
              <a:rPr lang="en-US" sz="1800" i="0">
                <a:solidFill>
                  <a:srgbClr val="1D2A5E"/>
                </a:solidFill>
                <a:effectLst/>
                <a:ea typeface="Open Sans"/>
              </a:rPr>
              <a:t>Adjournment  </a:t>
            </a:r>
          </a:p>
          <a:p>
            <a:pPr marL="0" indent="0" algn="l" rtl="0" fontAlgn="base">
              <a:buNone/>
            </a:pPr>
            <a:endParaRPr lang="en-US" sz="1800" b="0" i="0">
              <a:solidFill>
                <a:srgbClr val="000000"/>
              </a:solidFill>
              <a:effectLst/>
            </a:endParaRPr>
          </a:p>
        </p:txBody>
      </p:sp>
      <p:sp>
        <p:nvSpPr>
          <p:cNvPr id="5" name="Slide Number Placeholder 5">
            <a:extLst>
              <a:ext uri="{FF2B5EF4-FFF2-40B4-BE49-F238E27FC236}">
                <a16:creationId xmlns:a16="http://schemas.microsoft.com/office/drawing/2014/main" id="{9BF05C42-BC71-5DA8-54EF-7D8FE31E3B51}"/>
              </a:ext>
            </a:extLst>
          </p:cNvPr>
          <p:cNvSpPr txBox="1">
            <a:spLocks/>
          </p:cNvSpPr>
          <p:nvPr/>
        </p:nvSpPr>
        <p:spPr>
          <a:xfrm>
            <a:off x="7781246" y="64495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6298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8D7F-7EBB-9D1A-31C4-E0079C0AE164}"/>
              </a:ext>
            </a:extLst>
          </p:cNvPr>
          <p:cNvSpPr>
            <a:spLocks noGrp="1"/>
          </p:cNvSpPr>
          <p:nvPr>
            <p:ph type="title"/>
          </p:nvPr>
        </p:nvSpPr>
        <p:spPr/>
        <p:txBody>
          <a:bodyPr/>
          <a:lstStyle/>
          <a:p>
            <a:r>
              <a:rPr lang="en-US" dirty="0">
                <a:latin typeface="+mn-lt"/>
                <a:cs typeface="Calibri"/>
              </a:rPr>
              <a:t>Upcoming CHRP policy decision points (cont.)</a:t>
            </a:r>
            <a:endParaRPr lang="en-US" dirty="0">
              <a:latin typeface="+mn-lt"/>
            </a:endParaRPr>
          </a:p>
        </p:txBody>
      </p:sp>
      <p:sp>
        <p:nvSpPr>
          <p:cNvPr id="3" name="Content Placeholder 2">
            <a:extLst>
              <a:ext uri="{FF2B5EF4-FFF2-40B4-BE49-F238E27FC236}">
                <a16:creationId xmlns:a16="http://schemas.microsoft.com/office/drawing/2014/main" id="{3501D29F-592D-A309-D548-D2639141F552}"/>
              </a:ext>
            </a:extLst>
          </p:cNvPr>
          <p:cNvSpPr>
            <a:spLocks noGrp="1"/>
          </p:cNvSpPr>
          <p:nvPr>
            <p:ph idx="1"/>
          </p:nvPr>
        </p:nvSpPr>
        <p:spPr/>
        <p:txBody>
          <a:bodyPr/>
          <a:lstStyle/>
          <a:p>
            <a:pPr marL="229870" indent="-229870"/>
            <a:r>
              <a:rPr lang="en-US" sz="2000">
                <a:latin typeface="+mn-lt"/>
              </a:rPr>
              <a:t>(1) Whether to apply for an extension of the State Innovation Waiver, (2) how long of an extension should be requested, and (3) whether changes to the waiver should be requested contemporaneous with the extension request</a:t>
            </a:r>
            <a:endParaRPr lang="en-US"/>
          </a:p>
          <a:p>
            <a:pPr lvl="1" indent="-226695"/>
            <a:r>
              <a:rPr lang="en-US" sz="1800">
                <a:latin typeface="+mn-lt"/>
              </a:rPr>
              <a:t>The Centers for Medicare and Medicaid Services must be notified of an extension request </a:t>
            </a:r>
            <a:r>
              <a:rPr lang="en-US" sz="1800" b="1" i="1" u="sng">
                <a:latin typeface="+mn-lt"/>
              </a:rPr>
              <a:t>no later than December 31, 2026</a:t>
            </a:r>
            <a:r>
              <a:rPr lang="en-US" sz="1800">
                <a:latin typeface="+mn-lt"/>
              </a:rPr>
              <a:t>.</a:t>
            </a:r>
          </a:p>
          <a:p>
            <a:pPr lvl="1" indent="-226695"/>
            <a:r>
              <a:rPr lang="en-US" sz="1800">
                <a:latin typeface="+mn-lt"/>
              </a:rPr>
              <a:t>Because the original waiver application was mandated by legislation and all subsequent state share funding have been included in the Appropriations Act, SCC BOI would require direction through approved 2026 General Assembly legislation  to file this extension.</a:t>
            </a:r>
          </a:p>
          <a:p>
            <a:pPr lvl="1" indent="-226695"/>
            <a:r>
              <a:rPr lang="en-US" sz="1800">
                <a:latin typeface="+mn-lt"/>
                <a:cs typeface="Calibri"/>
              </a:rPr>
              <a:t>SCC BOI is available to provide technical drafting assistance on enabling legislation.</a:t>
            </a:r>
          </a:p>
        </p:txBody>
      </p:sp>
    </p:spTree>
    <p:extLst>
      <p:ext uri="{BB962C8B-B14F-4D97-AF65-F5344CB8AC3E}">
        <p14:creationId xmlns:p14="http://schemas.microsoft.com/office/powerpoint/2010/main" val="141493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5813A-3E9A-3280-C856-35C9C4D2F2FB}"/>
              </a:ext>
            </a:extLst>
          </p:cNvPr>
          <p:cNvSpPr>
            <a:spLocks noGrp="1"/>
          </p:cNvSpPr>
          <p:nvPr>
            <p:ph type="title"/>
          </p:nvPr>
        </p:nvSpPr>
        <p:spPr/>
        <p:txBody>
          <a:bodyPr>
            <a:normAutofit/>
          </a:bodyPr>
          <a:lstStyle/>
          <a:p>
            <a:pPr algn="r"/>
            <a:r>
              <a:rPr lang="en-US" sz="3200"/>
              <a:t>Questions?</a:t>
            </a:r>
          </a:p>
        </p:txBody>
      </p:sp>
      <p:sp>
        <p:nvSpPr>
          <p:cNvPr id="4" name="Slide Number Placeholder 3">
            <a:extLst>
              <a:ext uri="{FF2B5EF4-FFF2-40B4-BE49-F238E27FC236}">
                <a16:creationId xmlns:a16="http://schemas.microsoft.com/office/drawing/2014/main" id="{0046E6B7-C1B5-2B21-20B8-22B9478C80B6}"/>
              </a:ext>
            </a:extLst>
          </p:cNvPr>
          <p:cNvSpPr>
            <a:spLocks noGrp="1"/>
          </p:cNvSpPr>
          <p:nvPr>
            <p:ph type="sldNum" sz="quarter" idx="4"/>
          </p:nvPr>
        </p:nvSpPr>
        <p:spPr/>
        <p:txBody>
          <a:bodyPr/>
          <a:lstStyle/>
          <a:p>
            <a:fld id="{D70D2D3D-8C18-5F4C-AE5B-9418F7C80968}" type="slidenum">
              <a:rPr lang="en-US" smtClean="0"/>
              <a:pPr/>
              <a:t>31</a:t>
            </a:fld>
            <a:endParaRPr lang="en-US"/>
          </a:p>
        </p:txBody>
      </p:sp>
    </p:spTree>
    <p:extLst>
      <p:ext uri="{BB962C8B-B14F-4D97-AF65-F5344CB8AC3E}">
        <p14:creationId xmlns:p14="http://schemas.microsoft.com/office/powerpoint/2010/main" val="2553048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74C5-C85D-D107-18FE-803D2180D362}"/>
              </a:ext>
            </a:extLst>
          </p:cNvPr>
          <p:cNvSpPr>
            <a:spLocks noGrp="1"/>
          </p:cNvSpPr>
          <p:nvPr>
            <p:ph type="ctrTitle"/>
          </p:nvPr>
        </p:nvSpPr>
        <p:spPr>
          <a:xfrm>
            <a:off x="596647" y="4398514"/>
            <a:ext cx="4154303" cy="1686045"/>
          </a:xfrm>
        </p:spPr>
        <p:txBody>
          <a:bodyPr lIns="91440" tIns="45720" rIns="91440" bIns="45720" anchor="b"/>
          <a:lstStyle/>
          <a:p>
            <a:r>
              <a:rPr lang="en-US">
                <a:latin typeface="Cambria"/>
                <a:ea typeface="Cambria"/>
              </a:rPr>
              <a:t>Marketplace Coverage Affordability: A Look at State-Based Marketplace Subsidy Programs</a:t>
            </a:r>
            <a:endParaRPr lang="en-US"/>
          </a:p>
          <a:p>
            <a:endParaRPr lang="en-US">
              <a:latin typeface="Cambria"/>
              <a:ea typeface="Cambria"/>
            </a:endParaRPr>
          </a:p>
        </p:txBody>
      </p:sp>
      <p:sp>
        <p:nvSpPr>
          <p:cNvPr id="3" name="Subtitle 2">
            <a:extLst>
              <a:ext uri="{FF2B5EF4-FFF2-40B4-BE49-F238E27FC236}">
                <a16:creationId xmlns:a16="http://schemas.microsoft.com/office/drawing/2014/main" id="{07B4E656-0FDD-01B0-905C-7D2FA3E778E4}"/>
              </a:ext>
            </a:extLst>
          </p:cNvPr>
          <p:cNvSpPr>
            <a:spLocks noGrp="1"/>
          </p:cNvSpPr>
          <p:nvPr>
            <p:ph type="subTitle" idx="12"/>
          </p:nvPr>
        </p:nvSpPr>
        <p:spPr>
          <a:xfrm>
            <a:off x="702485" y="5579622"/>
            <a:ext cx="3945855" cy="502869"/>
          </a:xfrm>
        </p:spPr>
        <p:txBody>
          <a:bodyPr lIns="91440" tIns="45720" rIns="91440" bIns="45720" anchor="t"/>
          <a:lstStyle/>
          <a:p>
            <a:r>
              <a:rPr lang="en-US"/>
              <a:t>Erin Glossop, NCSL</a:t>
            </a:r>
            <a:br>
              <a:rPr lang="en-US"/>
            </a:br>
            <a:r>
              <a:rPr lang="en-US"/>
              <a:t>September 25, 2025</a:t>
            </a:r>
          </a:p>
        </p:txBody>
      </p:sp>
      <p:pic>
        <p:nvPicPr>
          <p:cNvPr id="6" name="Picture Placeholder 5">
            <a:extLst>
              <a:ext uri="{FF2B5EF4-FFF2-40B4-BE49-F238E27FC236}">
                <a16:creationId xmlns:a16="http://schemas.microsoft.com/office/drawing/2014/main" id="{7BFF5E8C-B2BB-9A92-EFC8-739F3F0F928C}"/>
              </a:ext>
              <a:ext uri="{C183D7F6-B498-43B3-948B-1728B52AA6E4}">
                <adec:decorative xmlns:adec="http://schemas.microsoft.com/office/drawing/2017/decorative" val="1"/>
              </a:ext>
            </a:extLst>
          </p:cNvPr>
          <p:cNvPicPr>
            <a:picLocks noGrp="1" noChangeAspect="1"/>
          </p:cNvPicPr>
          <p:nvPr>
            <p:ph type="pic" sz="quarter" idx="10"/>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16024" r="16024"/>
          <a:stretch/>
        </p:blipFill>
        <p:spPr/>
      </p:pic>
    </p:spTree>
    <p:extLst>
      <p:ext uri="{BB962C8B-B14F-4D97-AF65-F5344CB8AC3E}">
        <p14:creationId xmlns:p14="http://schemas.microsoft.com/office/powerpoint/2010/main" val="2273140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1B120679-DD6E-7D0A-44A1-581CF1374B60}"/>
              </a:ext>
              <a:ext uri="{C183D7F6-B498-43B3-948B-1728B52AA6E4}">
                <adec:decorative xmlns:adec="http://schemas.microsoft.com/office/drawing/2017/decorative" val="1"/>
              </a:ext>
            </a:extLst>
          </p:cNvPr>
          <p:cNvSpPr>
            <a:spLocks noGrp="1"/>
          </p:cNvSpPr>
          <p:nvPr>
            <p:ph type="media" sz="quarter" idx="36"/>
          </p:nvPr>
        </p:nvSpPr>
        <p:spPr>
          <a:xfrm>
            <a:off x="2877039" y="3628730"/>
            <a:ext cx="2037916" cy="2619364"/>
          </a:xfrm>
          <a:solidFill>
            <a:schemeClr val="accent1">
              <a:lumMod val="75000"/>
            </a:schemeClr>
          </a:solidFill>
        </p:spPr>
        <p:txBody>
          <a:bodyPr/>
          <a:lstStyle/>
          <a:p>
            <a:endParaRPr lang="en-US"/>
          </a:p>
        </p:txBody>
      </p:sp>
      <p:sp>
        <p:nvSpPr>
          <p:cNvPr id="3" name="Content Placeholder 2" descr="Connections:&#10;NCSL links legislators and staff with each other and with experts&#10;">
            <a:extLst>
              <a:ext uri="{FF2B5EF4-FFF2-40B4-BE49-F238E27FC236}">
                <a16:creationId xmlns:a16="http://schemas.microsoft.com/office/drawing/2014/main" id="{5E4DC7B0-3BD0-9A4B-5EB6-5D965D7DE0FF}"/>
              </a:ext>
            </a:extLst>
          </p:cNvPr>
          <p:cNvSpPr>
            <a:spLocks noGrp="1"/>
          </p:cNvSpPr>
          <p:nvPr>
            <p:ph sz="quarter" idx="37"/>
          </p:nvPr>
        </p:nvSpPr>
        <p:spPr>
          <a:xfrm>
            <a:off x="2877038" y="4732393"/>
            <a:ext cx="2019997" cy="1269490"/>
          </a:xfrm>
        </p:spPr>
        <p:txBody>
          <a:bodyPr/>
          <a:lstStyle/>
          <a:p>
            <a:r>
              <a:rPr lang="en-US" sz="1800" dirty="0">
                <a:solidFill>
                  <a:schemeClr val="bg1"/>
                </a:solidFill>
              </a:rPr>
              <a:t>NCSL links legislators and staff with each other and with experts</a:t>
            </a:r>
          </a:p>
          <a:p>
            <a:endParaRPr lang="en-US" sz="1800" dirty="0"/>
          </a:p>
        </p:txBody>
      </p:sp>
      <p:sp>
        <p:nvSpPr>
          <p:cNvPr id="4" name="Text Placeholder 3">
            <a:extLst>
              <a:ext uri="{FF2B5EF4-FFF2-40B4-BE49-F238E27FC236}">
                <a16:creationId xmlns:a16="http://schemas.microsoft.com/office/drawing/2014/main" id="{78514076-211A-A38E-F986-F4C08105E308}"/>
              </a:ext>
            </a:extLst>
          </p:cNvPr>
          <p:cNvSpPr>
            <a:spLocks noGrp="1"/>
          </p:cNvSpPr>
          <p:nvPr>
            <p:ph type="body" sz="quarter" idx="38"/>
          </p:nvPr>
        </p:nvSpPr>
        <p:spPr>
          <a:xfrm>
            <a:off x="2885998" y="4025171"/>
            <a:ext cx="2019997" cy="343461"/>
          </a:xfrm>
        </p:spPr>
        <p:txBody>
          <a:bodyPr/>
          <a:lstStyle/>
          <a:p>
            <a:pPr algn="ctr"/>
            <a:r>
              <a:rPr lang="en-US" sz="2000"/>
              <a:t>CONNECTIONS</a:t>
            </a:r>
          </a:p>
        </p:txBody>
      </p:sp>
      <p:sp>
        <p:nvSpPr>
          <p:cNvPr id="5" name="Media Placeholder 4">
            <a:extLst>
              <a:ext uri="{FF2B5EF4-FFF2-40B4-BE49-F238E27FC236}">
                <a16:creationId xmlns:a16="http://schemas.microsoft.com/office/drawing/2014/main" id="{32790A8F-A365-FB98-9C63-48D3DB19BE79}"/>
              </a:ext>
              <a:ext uri="{C183D7F6-B498-43B3-948B-1728B52AA6E4}">
                <adec:decorative xmlns:adec="http://schemas.microsoft.com/office/drawing/2017/decorative" val="1"/>
              </a:ext>
            </a:extLst>
          </p:cNvPr>
          <p:cNvSpPr>
            <a:spLocks noGrp="1"/>
          </p:cNvSpPr>
          <p:nvPr>
            <p:ph type="media" sz="quarter" idx="39"/>
          </p:nvPr>
        </p:nvSpPr>
        <p:spPr>
          <a:xfrm>
            <a:off x="5065503" y="3619222"/>
            <a:ext cx="2037916" cy="2619364"/>
          </a:xfrm>
          <a:solidFill>
            <a:schemeClr val="accent1"/>
          </a:solidFill>
        </p:spPr>
        <p:txBody>
          <a:bodyPr/>
          <a:lstStyle/>
          <a:p>
            <a:endParaRPr lang="en-US"/>
          </a:p>
        </p:txBody>
      </p:sp>
      <p:sp>
        <p:nvSpPr>
          <p:cNvPr id="6" name="Content Placeholder 5">
            <a:extLst>
              <a:ext uri="{FF2B5EF4-FFF2-40B4-BE49-F238E27FC236}">
                <a16:creationId xmlns:a16="http://schemas.microsoft.com/office/drawing/2014/main" id="{D9A395AF-C52B-1FE8-AAA3-3262D7C12C0C}"/>
              </a:ext>
            </a:extLst>
          </p:cNvPr>
          <p:cNvSpPr>
            <a:spLocks noGrp="1"/>
          </p:cNvSpPr>
          <p:nvPr>
            <p:ph sz="quarter" idx="40"/>
          </p:nvPr>
        </p:nvSpPr>
        <p:spPr>
          <a:xfrm>
            <a:off x="5065502" y="4722885"/>
            <a:ext cx="2019997" cy="1269490"/>
          </a:xfrm>
        </p:spPr>
        <p:txBody>
          <a:bodyPr/>
          <a:lstStyle/>
          <a:p>
            <a:r>
              <a:rPr lang="en-US" sz="1800">
                <a:solidFill>
                  <a:schemeClr val="bg1"/>
                </a:solidFill>
              </a:rPr>
              <a:t>NCSL delivers training tailored specifically for legislators and staff</a:t>
            </a:r>
          </a:p>
          <a:p>
            <a:endParaRPr lang="en-US" sz="1800"/>
          </a:p>
        </p:txBody>
      </p:sp>
      <p:sp>
        <p:nvSpPr>
          <p:cNvPr id="7" name="Text Placeholder 6">
            <a:extLst>
              <a:ext uri="{FF2B5EF4-FFF2-40B4-BE49-F238E27FC236}">
                <a16:creationId xmlns:a16="http://schemas.microsoft.com/office/drawing/2014/main" id="{AE540370-4F22-F8BB-1C82-285DEC027ECC}"/>
              </a:ext>
            </a:extLst>
          </p:cNvPr>
          <p:cNvSpPr>
            <a:spLocks noGrp="1"/>
          </p:cNvSpPr>
          <p:nvPr>
            <p:ph type="body" sz="quarter" idx="41"/>
          </p:nvPr>
        </p:nvSpPr>
        <p:spPr>
          <a:xfrm>
            <a:off x="5074462" y="4025170"/>
            <a:ext cx="2019997" cy="343461"/>
          </a:xfrm>
        </p:spPr>
        <p:txBody>
          <a:bodyPr/>
          <a:lstStyle/>
          <a:p>
            <a:pPr algn="ctr"/>
            <a:r>
              <a:rPr lang="en-US" sz="2000"/>
              <a:t>TRAINING</a:t>
            </a:r>
          </a:p>
        </p:txBody>
      </p:sp>
      <p:sp>
        <p:nvSpPr>
          <p:cNvPr id="8" name="Media Placeholder 7">
            <a:extLst>
              <a:ext uri="{FF2B5EF4-FFF2-40B4-BE49-F238E27FC236}">
                <a16:creationId xmlns:a16="http://schemas.microsoft.com/office/drawing/2014/main" id="{4D28BAB2-2A81-6441-915F-E3E9954E0DFE}"/>
              </a:ext>
              <a:ext uri="{C183D7F6-B498-43B3-948B-1728B52AA6E4}">
                <adec:decorative xmlns:adec="http://schemas.microsoft.com/office/drawing/2017/decorative" val="1"/>
              </a:ext>
            </a:extLst>
          </p:cNvPr>
          <p:cNvSpPr>
            <a:spLocks noGrp="1"/>
          </p:cNvSpPr>
          <p:nvPr>
            <p:ph type="media" sz="quarter" idx="42"/>
          </p:nvPr>
        </p:nvSpPr>
        <p:spPr>
          <a:xfrm>
            <a:off x="7293479" y="3635542"/>
            <a:ext cx="2037916" cy="2619364"/>
          </a:xfrm>
          <a:solidFill>
            <a:schemeClr val="accent1">
              <a:lumMod val="60000"/>
              <a:lumOff val="40000"/>
            </a:schemeClr>
          </a:solidFill>
        </p:spPr>
        <p:txBody>
          <a:bodyPr/>
          <a:lstStyle/>
          <a:p>
            <a:endParaRPr lang="en-US"/>
          </a:p>
        </p:txBody>
      </p:sp>
      <p:sp>
        <p:nvSpPr>
          <p:cNvPr id="9" name="Content Placeholder 8">
            <a:extLst>
              <a:ext uri="{FF2B5EF4-FFF2-40B4-BE49-F238E27FC236}">
                <a16:creationId xmlns:a16="http://schemas.microsoft.com/office/drawing/2014/main" id="{0CC73AFF-6E19-EBA7-CD59-DFFBEF7C26D5}"/>
              </a:ext>
            </a:extLst>
          </p:cNvPr>
          <p:cNvSpPr>
            <a:spLocks noGrp="1"/>
          </p:cNvSpPr>
          <p:nvPr>
            <p:ph sz="quarter" idx="43"/>
          </p:nvPr>
        </p:nvSpPr>
        <p:spPr>
          <a:xfrm>
            <a:off x="7293478" y="4739205"/>
            <a:ext cx="2019997" cy="1269490"/>
          </a:xfrm>
        </p:spPr>
        <p:txBody>
          <a:bodyPr/>
          <a:lstStyle/>
          <a:p>
            <a:r>
              <a:rPr lang="en-US" sz="1800">
                <a:solidFill>
                  <a:schemeClr val="tx1"/>
                </a:solidFill>
              </a:rPr>
              <a:t>NCSL represents and advocates on behalf of states on Capitol Hill</a:t>
            </a:r>
          </a:p>
          <a:p>
            <a:endParaRPr lang="en-US" sz="1800"/>
          </a:p>
        </p:txBody>
      </p:sp>
      <p:sp>
        <p:nvSpPr>
          <p:cNvPr id="10" name="Text Placeholder 9">
            <a:extLst>
              <a:ext uri="{FF2B5EF4-FFF2-40B4-BE49-F238E27FC236}">
                <a16:creationId xmlns:a16="http://schemas.microsoft.com/office/drawing/2014/main" id="{CA019F5D-450D-B9D6-969D-96B66CB008AB}"/>
              </a:ext>
            </a:extLst>
          </p:cNvPr>
          <p:cNvSpPr>
            <a:spLocks noGrp="1"/>
          </p:cNvSpPr>
          <p:nvPr>
            <p:ph type="body" sz="quarter" idx="44"/>
          </p:nvPr>
        </p:nvSpPr>
        <p:spPr>
          <a:xfrm>
            <a:off x="7293478" y="4025779"/>
            <a:ext cx="2019997" cy="343461"/>
          </a:xfrm>
        </p:spPr>
        <p:txBody>
          <a:bodyPr/>
          <a:lstStyle/>
          <a:p>
            <a:pPr algn="ctr"/>
            <a:r>
              <a:rPr lang="en-US" sz="2000">
                <a:solidFill>
                  <a:schemeClr val="tx1"/>
                </a:solidFill>
              </a:rPr>
              <a:t>STATE VOICE </a:t>
            </a:r>
            <a:br>
              <a:rPr lang="en-US" sz="2000">
                <a:solidFill>
                  <a:schemeClr val="tx1"/>
                </a:solidFill>
              </a:rPr>
            </a:br>
            <a:r>
              <a:rPr lang="en-US" sz="2000">
                <a:solidFill>
                  <a:schemeClr val="tx1"/>
                </a:solidFill>
              </a:rPr>
              <a:t>IN D.C.</a:t>
            </a:r>
          </a:p>
        </p:txBody>
      </p:sp>
      <p:sp>
        <p:nvSpPr>
          <p:cNvPr id="11" name="Media Placeholder 10">
            <a:extLst>
              <a:ext uri="{FF2B5EF4-FFF2-40B4-BE49-F238E27FC236}">
                <a16:creationId xmlns:a16="http://schemas.microsoft.com/office/drawing/2014/main" id="{1F11949F-D891-7065-EE80-173FAC54BE5E}"/>
              </a:ext>
              <a:ext uri="{C183D7F6-B498-43B3-948B-1728B52AA6E4}">
                <adec:decorative xmlns:adec="http://schemas.microsoft.com/office/drawing/2017/decorative" val="1"/>
              </a:ext>
            </a:extLst>
          </p:cNvPr>
          <p:cNvSpPr>
            <a:spLocks noGrp="1"/>
          </p:cNvSpPr>
          <p:nvPr>
            <p:ph type="media" sz="quarter" idx="45"/>
          </p:nvPr>
        </p:nvSpPr>
        <p:spPr>
          <a:xfrm>
            <a:off x="9498908" y="3619222"/>
            <a:ext cx="2037916" cy="2619364"/>
          </a:xfrm>
          <a:solidFill>
            <a:schemeClr val="accent1">
              <a:lumMod val="40000"/>
              <a:lumOff val="60000"/>
            </a:schemeClr>
          </a:solidFill>
        </p:spPr>
        <p:txBody>
          <a:bodyPr/>
          <a:lstStyle/>
          <a:p>
            <a:endParaRPr lang="en-US"/>
          </a:p>
        </p:txBody>
      </p:sp>
      <p:sp>
        <p:nvSpPr>
          <p:cNvPr id="12" name="Content Placeholder 11">
            <a:extLst>
              <a:ext uri="{FF2B5EF4-FFF2-40B4-BE49-F238E27FC236}">
                <a16:creationId xmlns:a16="http://schemas.microsoft.com/office/drawing/2014/main" id="{FF942D79-655E-B6B6-989A-B768DD90949C}"/>
              </a:ext>
            </a:extLst>
          </p:cNvPr>
          <p:cNvSpPr>
            <a:spLocks noGrp="1"/>
          </p:cNvSpPr>
          <p:nvPr>
            <p:ph sz="quarter" idx="46"/>
          </p:nvPr>
        </p:nvSpPr>
        <p:spPr>
          <a:xfrm>
            <a:off x="9498907" y="4722885"/>
            <a:ext cx="2019997" cy="1269490"/>
          </a:xfrm>
        </p:spPr>
        <p:txBody>
          <a:bodyPr/>
          <a:lstStyle/>
          <a:p>
            <a:r>
              <a:rPr lang="en-US" sz="1800">
                <a:solidFill>
                  <a:schemeClr val="tx1"/>
                </a:solidFill>
              </a:rPr>
              <a:t>NCSL meetings facilitate information exchange and policy discussions</a:t>
            </a:r>
          </a:p>
          <a:p>
            <a:endParaRPr lang="en-US" sz="1800"/>
          </a:p>
        </p:txBody>
      </p:sp>
      <p:sp>
        <p:nvSpPr>
          <p:cNvPr id="13" name="Text Placeholder 12">
            <a:extLst>
              <a:ext uri="{FF2B5EF4-FFF2-40B4-BE49-F238E27FC236}">
                <a16:creationId xmlns:a16="http://schemas.microsoft.com/office/drawing/2014/main" id="{4591FA5E-2DA2-6EF0-8B34-452C22C66DBE}"/>
              </a:ext>
            </a:extLst>
          </p:cNvPr>
          <p:cNvSpPr>
            <a:spLocks noGrp="1"/>
          </p:cNvSpPr>
          <p:nvPr>
            <p:ph type="body" sz="quarter" idx="47"/>
          </p:nvPr>
        </p:nvSpPr>
        <p:spPr>
          <a:xfrm>
            <a:off x="9507867" y="4025169"/>
            <a:ext cx="2019997" cy="343461"/>
          </a:xfrm>
        </p:spPr>
        <p:txBody>
          <a:bodyPr/>
          <a:lstStyle/>
          <a:p>
            <a:pPr algn="ctr"/>
            <a:r>
              <a:rPr lang="en-US" sz="2000">
                <a:solidFill>
                  <a:schemeClr val="tx1"/>
                </a:solidFill>
              </a:rPr>
              <a:t>MEETINGS</a:t>
            </a:r>
          </a:p>
        </p:txBody>
      </p:sp>
      <p:sp>
        <p:nvSpPr>
          <p:cNvPr id="17" name="Media Placeholder 16">
            <a:extLst>
              <a:ext uri="{FF2B5EF4-FFF2-40B4-BE49-F238E27FC236}">
                <a16:creationId xmlns:a16="http://schemas.microsoft.com/office/drawing/2014/main" id="{5FB20EBD-DF1E-3FC7-1216-658B0ECF6973}"/>
              </a:ext>
              <a:ext uri="{C183D7F6-B498-43B3-948B-1728B52AA6E4}">
                <adec:decorative xmlns:adec="http://schemas.microsoft.com/office/drawing/2017/decorative" val="1"/>
              </a:ext>
            </a:extLst>
          </p:cNvPr>
          <p:cNvSpPr>
            <a:spLocks noGrp="1"/>
          </p:cNvSpPr>
          <p:nvPr>
            <p:ph type="media" sz="quarter" idx="35"/>
          </p:nvPr>
        </p:nvSpPr>
        <p:spPr>
          <a:xfrm>
            <a:off x="683242" y="3612410"/>
            <a:ext cx="2037916" cy="2619364"/>
          </a:xfrm>
          <a:solidFill>
            <a:schemeClr val="accent1">
              <a:lumMod val="50000"/>
            </a:schemeClr>
          </a:solidFill>
        </p:spPr>
        <p:txBody>
          <a:bodyPr/>
          <a:lstStyle/>
          <a:p>
            <a:endParaRPr lang="en-US"/>
          </a:p>
        </p:txBody>
      </p:sp>
      <p:sp>
        <p:nvSpPr>
          <p:cNvPr id="20" name="Title 19">
            <a:extLst>
              <a:ext uri="{FF2B5EF4-FFF2-40B4-BE49-F238E27FC236}">
                <a16:creationId xmlns:a16="http://schemas.microsoft.com/office/drawing/2014/main" id="{5C920E0F-E314-3B39-B8E9-638BEFCBCCC1}"/>
              </a:ext>
            </a:extLst>
          </p:cNvPr>
          <p:cNvSpPr>
            <a:spLocks noGrp="1"/>
          </p:cNvSpPr>
          <p:nvPr>
            <p:ph type="title"/>
          </p:nvPr>
        </p:nvSpPr>
        <p:spPr/>
        <p:txBody>
          <a:bodyPr/>
          <a:lstStyle/>
          <a:p>
            <a:r>
              <a:rPr lang="en-US"/>
              <a:t>How NCSL Serves State Legislatures</a:t>
            </a:r>
          </a:p>
        </p:txBody>
      </p:sp>
      <p:sp>
        <p:nvSpPr>
          <p:cNvPr id="21" name="Content Placeholder 20">
            <a:extLst>
              <a:ext uri="{FF2B5EF4-FFF2-40B4-BE49-F238E27FC236}">
                <a16:creationId xmlns:a16="http://schemas.microsoft.com/office/drawing/2014/main" id="{BD73DAFB-EE17-986C-53B5-6B8391E54E16}"/>
              </a:ext>
            </a:extLst>
          </p:cNvPr>
          <p:cNvSpPr>
            <a:spLocks noGrp="1"/>
          </p:cNvSpPr>
          <p:nvPr>
            <p:ph sz="quarter" idx="30"/>
          </p:nvPr>
        </p:nvSpPr>
        <p:spPr>
          <a:xfrm>
            <a:off x="683241" y="4716073"/>
            <a:ext cx="2019997" cy="1269490"/>
          </a:xfrm>
        </p:spPr>
        <p:txBody>
          <a:bodyPr/>
          <a:lstStyle/>
          <a:p>
            <a:r>
              <a:rPr lang="en-US" sz="1800">
                <a:solidFill>
                  <a:schemeClr val="bg1"/>
                </a:solidFill>
              </a:rPr>
              <a:t>NCSL provides trusted,</a:t>
            </a:r>
            <a:br>
              <a:rPr lang="en-US" sz="1800">
                <a:solidFill>
                  <a:schemeClr val="bg1"/>
                </a:solidFill>
              </a:rPr>
            </a:br>
            <a:r>
              <a:rPr lang="en-US" sz="1800">
                <a:solidFill>
                  <a:schemeClr val="bg1"/>
                </a:solidFill>
              </a:rPr>
              <a:t> nonpartisan policy research and analysis</a:t>
            </a:r>
          </a:p>
          <a:p>
            <a:endParaRPr lang="en-US" sz="1800"/>
          </a:p>
        </p:txBody>
      </p:sp>
      <p:sp>
        <p:nvSpPr>
          <p:cNvPr id="22" name="Text Placeholder 21">
            <a:extLst>
              <a:ext uri="{FF2B5EF4-FFF2-40B4-BE49-F238E27FC236}">
                <a16:creationId xmlns:a16="http://schemas.microsoft.com/office/drawing/2014/main" id="{C8A57CF8-076B-E92C-8637-1FB61F4532C9}"/>
              </a:ext>
            </a:extLst>
          </p:cNvPr>
          <p:cNvSpPr>
            <a:spLocks noGrp="1"/>
          </p:cNvSpPr>
          <p:nvPr>
            <p:ph type="body" sz="quarter" idx="14"/>
          </p:nvPr>
        </p:nvSpPr>
        <p:spPr>
          <a:xfrm>
            <a:off x="683628" y="4025172"/>
            <a:ext cx="2019997" cy="343461"/>
          </a:xfrm>
        </p:spPr>
        <p:txBody>
          <a:bodyPr/>
          <a:lstStyle/>
          <a:p>
            <a:pPr algn="ctr"/>
            <a:r>
              <a:rPr lang="en-US" sz="2000"/>
              <a:t>POLICY </a:t>
            </a:r>
            <a:br>
              <a:rPr lang="en-US" sz="2000"/>
            </a:br>
            <a:r>
              <a:rPr lang="en-US" sz="2000"/>
              <a:t>RESEARCH</a:t>
            </a:r>
          </a:p>
        </p:txBody>
      </p:sp>
      <p:sp>
        <p:nvSpPr>
          <p:cNvPr id="23" name="Content Placeholder 22">
            <a:extLst>
              <a:ext uri="{FF2B5EF4-FFF2-40B4-BE49-F238E27FC236}">
                <a16:creationId xmlns:a16="http://schemas.microsoft.com/office/drawing/2014/main" id="{3E7B5BCB-6FC7-7138-316F-573741FE4FDE}"/>
              </a:ext>
            </a:extLst>
          </p:cNvPr>
          <p:cNvSpPr>
            <a:spLocks noGrp="1"/>
          </p:cNvSpPr>
          <p:nvPr>
            <p:ph sz="quarter" idx="51"/>
          </p:nvPr>
        </p:nvSpPr>
        <p:spPr>
          <a:xfrm>
            <a:off x="751075" y="2028730"/>
            <a:ext cx="6060411" cy="1404330"/>
          </a:xfrm>
        </p:spPr>
        <p:txBody>
          <a:bodyPr lIns="91440" tIns="45720" rIns="91440" bIns="45720" anchor="t"/>
          <a:lstStyle/>
          <a:p>
            <a:r>
              <a:rPr lang="en-US" sz="1500"/>
              <a:t>The National Conference of State Legislatures (NCSL) is the </a:t>
            </a:r>
            <a:r>
              <a:rPr lang="en-US" sz="1500" b="1"/>
              <a:t>bipartisan</a:t>
            </a:r>
            <a:r>
              <a:rPr lang="en-US" sz="1500"/>
              <a:t> organization serving </a:t>
            </a:r>
            <a:r>
              <a:rPr lang="en-US" sz="1500" b="1"/>
              <a:t>legislators and legislative staff </a:t>
            </a:r>
            <a:r>
              <a:rPr lang="en-US" sz="1500"/>
              <a:t>in America’s 50 states, D.C. and territories.</a:t>
            </a:r>
            <a:br>
              <a:rPr lang="en-US" sz="1500"/>
            </a:br>
            <a:br>
              <a:rPr lang="en-US" sz="1500"/>
            </a:br>
            <a:r>
              <a:rPr lang="en-US" sz="1500"/>
              <a:t>With a strong belief in the importance of the legislative institution, NCSL knows </a:t>
            </a:r>
            <a:r>
              <a:rPr lang="en-US" sz="1500" b="1"/>
              <a:t>when states are strong, our nation is strong</a:t>
            </a:r>
            <a:r>
              <a:rPr lang="en-US" sz="1500"/>
              <a:t>.</a:t>
            </a:r>
          </a:p>
        </p:txBody>
      </p:sp>
      <p:sp>
        <p:nvSpPr>
          <p:cNvPr id="26" name="Picture Placeholder 25" descr="Image of an office building.">
            <a:extLst>
              <a:ext uri="{FF2B5EF4-FFF2-40B4-BE49-F238E27FC236}">
                <a16:creationId xmlns:a16="http://schemas.microsoft.com/office/drawing/2014/main" id="{09DC225C-B722-BF32-2F60-CA38654B679B}"/>
              </a:ext>
            </a:extLst>
          </p:cNvPr>
          <p:cNvSpPr>
            <a:spLocks noGrp="1"/>
          </p:cNvSpPr>
          <p:nvPr>
            <p:ph type="pic" sz="quarter" idx="11"/>
          </p:nvPr>
        </p:nvSpPr>
        <p:spPr/>
        <p:txBody>
          <a:bodyPr/>
          <a:lstStyle/>
          <a:p>
            <a:endParaRPr lang="en-US"/>
          </a:p>
        </p:txBody>
      </p:sp>
      <p:pic>
        <p:nvPicPr>
          <p:cNvPr id="27" name="Picture Placeholder 24" descr=" a large building&#10;&#10;">
            <a:extLst>
              <a:ext uri="{FF2B5EF4-FFF2-40B4-BE49-F238E27FC236}">
                <a16:creationId xmlns:a16="http://schemas.microsoft.com/office/drawing/2014/main" id="{F825E223-44E5-D51C-895C-F121A6C968B6}"/>
              </a:ext>
            </a:extLst>
          </p:cNvPr>
          <p:cNvPicPr>
            <a:picLocks noChangeAspect="1"/>
          </p:cNvPicPr>
          <p:nvPr/>
        </p:nvPicPr>
        <p:blipFill>
          <a:blip r:embed="rId2" cstate="print">
            <a:extLst>
              <a:ext uri="{28A0092B-C50C-407E-A947-70E740481C1C}">
                <a14:useLocalDpi xmlns:a14="http://schemas.microsoft.com/office/drawing/2010/main" val="0"/>
              </a:ext>
            </a:extLst>
          </a:blip>
          <a:srcRect l="7379" r="7379"/>
          <a:stretch>
            <a:fillRect/>
          </a:stretch>
        </p:blipFill>
        <p:spPr>
          <a:xfrm>
            <a:off x="7257544" y="420716"/>
            <a:ext cx="4260156" cy="2811582"/>
          </a:xfrm>
          <a:custGeom>
            <a:avLst/>
            <a:gdLst>
              <a:gd name="connsiteX0" fmla="*/ 0 w 4154741"/>
              <a:gd name="connsiteY0" fmla="*/ 0 h 2274354"/>
              <a:gd name="connsiteX1" fmla="*/ 4154741 w 4154741"/>
              <a:gd name="connsiteY1" fmla="*/ 0 h 2274354"/>
              <a:gd name="connsiteX2" fmla="*/ 4154741 w 4154741"/>
              <a:gd name="connsiteY2" fmla="*/ 2274354 h 2274354"/>
              <a:gd name="connsiteX3" fmla="*/ 0 w 4154741"/>
              <a:gd name="connsiteY3" fmla="*/ 2274354 h 2274354"/>
            </a:gdLst>
            <a:ahLst/>
            <a:cxnLst>
              <a:cxn ang="0">
                <a:pos x="connsiteX0" y="connsiteY0"/>
              </a:cxn>
              <a:cxn ang="0">
                <a:pos x="connsiteX1" y="connsiteY1"/>
              </a:cxn>
              <a:cxn ang="0">
                <a:pos x="connsiteX2" y="connsiteY2"/>
              </a:cxn>
              <a:cxn ang="0">
                <a:pos x="connsiteX3" y="connsiteY3"/>
              </a:cxn>
            </a:cxnLst>
            <a:rect l="l" t="t" r="r" b="b"/>
            <a:pathLst>
              <a:path w="4154741" h="2274354">
                <a:moveTo>
                  <a:pt x="0" y="0"/>
                </a:moveTo>
                <a:lnTo>
                  <a:pt x="4154741" y="0"/>
                </a:lnTo>
                <a:lnTo>
                  <a:pt x="4154741" y="2274354"/>
                </a:lnTo>
                <a:lnTo>
                  <a:pt x="0" y="2274354"/>
                </a:lnTo>
                <a:close/>
              </a:path>
            </a:pathLst>
          </a:custGeom>
        </p:spPr>
      </p:pic>
      <p:pic>
        <p:nvPicPr>
          <p:cNvPr id="28" name="Picture 2" descr="National Conference of State Legislatures: Culture | LinkedIn">
            <a:extLst>
              <a:ext uri="{FF2B5EF4-FFF2-40B4-BE49-F238E27FC236}">
                <a16:creationId xmlns:a16="http://schemas.microsoft.com/office/drawing/2014/main" id="{2FF731B3-24D9-6C77-D9BB-34E2BA5C0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545" y="412169"/>
            <a:ext cx="4279280" cy="2852853"/>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421BF3AE-4825-3DF7-895B-E73D5233663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3828E18-86BB-B5DE-04D2-BB9860BF6AA9}"/>
              </a:ext>
            </a:extLst>
          </p:cNvPr>
          <p:cNvSpPr txBox="1"/>
          <p:nvPr/>
        </p:nvSpPr>
        <p:spPr>
          <a:xfrm>
            <a:off x="7238419" y="3193775"/>
            <a:ext cx="36894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31F20"/>
                </a:solidFill>
                <a:effectLst/>
                <a:uLnTx/>
                <a:uFillTx/>
                <a:latin typeface="Calibri" panose="020F0502020204030204"/>
                <a:ea typeface="+mn-ea"/>
                <a:cs typeface="+mn-cs"/>
              </a:rPr>
              <a:t>Source: NCSL</a:t>
            </a:r>
          </a:p>
        </p:txBody>
      </p:sp>
    </p:spTree>
    <p:extLst>
      <p:ext uri="{BB962C8B-B14F-4D97-AF65-F5344CB8AC3E}">
        <p14:creationId xmlns:p14="http://schemas.microsoft.com/office/powerpoint/2010/main" val="2436634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A753-F750-0E11-4673-887B41E8AE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21255E-1345-B735-82FA-34DFE9F84D63}"/>
              </a:ext>
            </a:extLst>
          </p:cNvPr>
          <p:cNvSpPr>
            <a:spLocks noGrp="1"/>
          </p:cNvSpPr>
          <p:nvPr>
            <p:ph sz="quarter" idx="37"/>
          </p:nvPr>
        </p:nvSpPr>
        <p:spPr>
          <a:xfrm>
            <a:off x="2877038" y="4732393"/>
            <a:ext cx="2019997" cy="1269490"/>
          </a:xfrm>
        </p:spPr>
        <p:txBody>
          <a:bodyPr/>
          <a:lstStyle/>
          <a:p>
            <a:r>
              <a:rPr lang="en-US" sz="1800">
                <a:solidFill>
                  <a:schemeClr val="bg1"/>
                </a:solidFill>
              </a:rPr>
              <a:t>NCSL links legislators and staff with each other and with experts</a:t>
            </a:r>
          </a:p>
          <a:p>
            <a:endParaRPr lang="en-US" sz="1800"/>
          </a:p>
        </p:txBody>
      </p:sp>
      <p:sp>
        <p:nvSpPr>
          <p:cNvPr id="4" name="Text Placeholder 3">
            <a:extLst>
              <a:ext uri="{FF2B5EF4-FFF2-40B4-BE49-F238E27FC236}">
                <a16:creationId xmlns:a16="http://schemas.microsoft.com/office/drawing/2014/main" id="{AC6AB8FC-002B-80F6-815A-35356FFB4BDD}"/>
              </a:ext>
            </a:extLst>
          </p:cNvPr>
          <p:cNvSpPr>
            <a:spLocks noGrp="1"/>
          </p:cNvSpPr>
          <p:nvPr>
            <p:ph type="body" sz="quarter" idx="38"/>
          </p:nvPr>
        </p:nvSpPr>
        <p:spPr>
          <a:xfrm>
            <a:off x="2885998" y="4025171"/>
            <a:ext cx="2019997" cy="343461"/>
          </a:xfrm>
        </p:spPr>
        <p:txBody>
          <a:bodyPr/>
          <a:lstStyle/>
          <a:p>
            <a:pPr algn="ctr"/>
            <a:r>
              <a:rPr lang="en-US" sz="2000"/>
              <a:t>CONNECTIONS</a:t>
            </a:r>
          </a:p>
        </p:txBody>
      </p:sp>
      <p:sp>
        <p:nvSpPr>
          <p:cNvPr id="6" name="Content Placeholder 5">
            <a:extLst>
              <a:ext uri="{FF2B5EF4-FFF2-40B4-BE49-F238E27FC236}">
                <a16:creationId xmlns:a16="http://schemas.microsoft.com/office/drawing/2014/main" id="{253F5A8D-54F5-F6E7-06A5-C671526E1644}"/>
              </a:ext>
            </a:extLst>
          </p:cNvPr>
          <p:cNvSpPr>
            <a:spLocks noGrp="1"/>
          </p:cNvSpPr>
          <p:nvPr>
            <p:ph sz="quarter" idx="40"/>
          </p:nvPr>
        </p:nvSpPr>
        <p:spPr>
          <a:xfrm>
            <a:off x="5065502" y="4722885"/>
            <a:ext cx="2019997" cy="1269490"/>
          </a:xfrm>
        </p:spPr>
        <p:txBody>
          <a:bodyPr/>
          <a:lstStyle/>
          <a:p>
            <a:r>
              <a:rPr lang="en-US" sz="1800">
                <a:solidFill>
                  <a:schemeClr val="bg1"/>
                </a:solidFill>
              </a:rPr>
              <a:t>NCSL delivers training tailored specifically for legislators and staff</a:t>
            </a:r>
          </a:p>
          <a:p>
            <a:endParaRPr lang="en-US" sz="1800"/>
          </a:p>
        </p:txBody>
      </p:sp>
      <p:sp>
        <p:nvSpPr>
          <p:cNvPr id="7" name="Text Placeholder 6">
            <a:extLst>
              <a:ext uri="{FF2B5EF4-FFF2-40B4-BE49-F238E27FC236}">
                <a16:creationId xmlns:a16="http://schemas.microsoft.com/office/drawing/2014/main" id="{CC5AFF2F-1CA7-524D-83C5-BC631DAB5C70}"/>
              </a:ext>
            </a:extLst>
          </p:cNvPr>
          <p:cNvSpPr>
            <a:spLocks noGrp="1"/>
          </p:cNvSpPr>
          <p:nvPr>
            <p:ph type="body" sz="quarter" idx="41"/>
          </p:nvPr>
        </p:nvSpPr>
        <p:spPr>
          <a:xfrm>
            <a:off x="5074462" y="4025170"/>
            <a:ext cx="2019997" cy="343461"/>
          </a:xfrm>
        </p:spPr>
        <p:txBody>
          <a:bodyPr/>
          <a:lstStyle/>
          <a:p>
            <a:pPr algn="ctr"/>
            <a:r>
              <a:rPr lang="en-US" sz="2000"/>
              <a:t>TRAINING</a:t>
            </a:r>
          </a:p>
        </p:txBody>
      </p:sp>
      <p:sp>
        <p:nvSpPr>
          <p:cNvPr id="20" name="Title 19">
            <a:extLst>
              <a:ext uri="{FF2B5EF4-FFF2-40B4-BE49-F238E27FC236}">
                <a16:creationId xmlns:a16="http://schemas.microsoft.com/office/drawing/2014/main" id="{D5AB79A6-30E0-DA97-B9F0-5B232648824E}"/>
              </a:ext>
            </a:extLst>
          </p:cNvPr>
          <p:cNvSpPr>
            <a:spLocks noGrp="1"/>
          </p:cNvSpPr>
          <p:nvPr>
            <p:ph type="title"/>
          </p:nvPr>
        </p:nvSpPr>
        <p:spPr>
          <a:xfrm>
            <a:off x="402691" y="861846"/>
            <a:ext cx="6379487" cy="432000"/>
          </a:xfrm>
        </p:spPr>
        <p:txBody>
          <a:bodyPr/>
          <a:lstStyle/>
          <a:p>
            <a:r>
              <a:rPr lang="en-US">
                <a:latin typeface="Cambria"/>
                <a:ea typeface="Cambria"/>
              </a:rPr>
              <a:t>Health Insurance Marketplace Premium Tax Credits</a:t>
            </a:r>
            <a:endParaRPr lang="en-US"/>
          </a:p>
        </p:txBody>
      </p:sp>
      <p:sp>
        <p:nvSpPr>
          <p:cNvPr id="21" name="Content Placeholder 20">
            <a:extLst>
              <a:ext uri="{FF2B5EF4-FFF2-40B4-BE49-F238E27FC236}">
                <a16:creationId xmlns:a16="http://schemas.microsoft.com/office/drawing/2014/main" id="{F2E89CDD-0D76-3EC9-BDAB-62F6DB74237B}"/>
              </a:ext>
            </a:extLst>
          </p:cNvPr>
          <p:cNvSpPr>
            <a:spLocks noGrp="1"/>
          </p:cNvSpPr>
          <p:nvPr>
            <p:ph sz="quarter" idx="30"/>
          </p:nvPr>
        </p:nvSpPr>
        <p:spPr>
          <a:xfrm>
            <a:off x="683241" y="4716073"/>
            <a:ext cx="2019997" cy="1269490"/>
          </a:xfrm>
        </p:spPr>
        <p:txBody>
          <a:bodyPr/>
          <a:lstStyle/>
          <a:p>
            <a:r>
              <a:rPr lang="en-US" sz="1800">
                <a:solidFill>
                  <a:schemeClr val="bg1"/>
                </a:solidFill>
              </a:rPr>
              <a:t>NCSL provides trusted,</a:t>
            </a:r>
            <a:br>
              <a:rPr lang="en-US" sz="1800">
                <a:solidFill>
                  <a:schemeClr val="bg1"/>
                </a:solidFill>
              </a:rPr>
            </a:br>
            <a:r>
              <a:rPr lang="en-US" sz="1800">
                <a:solidFill>
                  <a:schemeClr val="bg1"/>
                </a:solidFill>
              </a:rPr>
              <a:t> nonpartisan policy research and analysis</a:t>
            </a:r>
          </a:p>
          <a:p>
            <a:endParaRPr lang="en-US" sz="1800"/>
          </a:p>
        </p:txBody>
      </p:sp>
      <p:sp>
        <p:nvSpPr>
          <p:cNvPr id="22" name="Text Placeholder 21">
            <a:extLst>
              <a:ext uri="{FF2B5EF4-FFF2-40B4-BE49-F238E27FC236}">
                <a16:creationId xmlns:a16="http://schemas.microsoft.com/office/drawing/2014/main" id="{6DB9CF5B-4CD2-E170-B01E-4FEAA0BA9346}"/>
              </a:ext>
            </a:extLst>
          </p:cNvPr>
          <p:cNvSpPr>
            <a:spLocks noGrp="1"/>
          </p:cNvSpPr>
          <p:nvPr>
            <p:ph type="body" sz="quarter" idx="14"/>
          </p:nvPr>
        </p:nvSpPr>
        <p:spPr>
          <a:xfrm>
            <a:off x="683628" y="4025172"/>
            <a:ext cx="2019997" cy="343461"/>
          </a:xfrm>
        </p:spPr>
        <p:txBody>
          <a:bodyPr/>
          <a:lstStyle/>
          <a:p>
            <a:pPr algn="ctr"/>
            <a:r>
              <a:rPr lang="en-US" sz="2000"/>
              <a:t>POLICY </a:t>
            </a:r>
            <a:br>
              <a:rPr lang="en-US" sz="2000"/>
            </a:br>
            <a:r>
              <a:rPr lang="en-US" sz="2000"/>
              <a:t>RESEARCH</a:t>
            </a:r>
          </a:p>
        </p:txBody>
      </p:sp>
      <p:sp>
        <p:nvSpPr>
          <p:cNvPr id="14" name="Slide Number Placeholder 13">
            <a:extLst>
              <a:ext uri="{FF2B5EF4-FFF2-40B4-BE49-F238E27FC236}">
                <a16:creationId xmlns:a16="http://schemas.microsoft.com/office/drawing/2014/main" id="{D77AECD6-3E88-1B24-9192-2E657ACFC46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BF434E-69D5-5468-6DCD-C9B6026760D5}"/>
              </a:ext>
            </a:extLst>
          </p:cNvPr>
          <p:cNvSpPr txBox="1"/>
          <p:nvPr/>
        </p:nvSpPr>
        <p:spPr>
          <a:xfrm>
            <a:off x="158737" y="1953952"/>
            <a:ext cx="5434120"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The Affordable Care Act (ACA) established </a:t>
            </a:r>
            <a:r>
              <a:rPr kumimoji="0" lang="en-US" sz="1600" b="0" i="0" u="sng"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hlinkClick r:id="rId3"/>
              </a:rPr>
              <a:t>premium tax credits</a:t>
            </a:r>
            <a:r>
              <a:rPr kumimoji="0" lang="en-US" sz="1600" b="0" i="0" u="sng"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 </a:t>
            </a: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for individuals purchasing insurance on the ACA marketplace.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The American Rescue Plan Act (ARPA) </a:t>
            </a:r>
            <a:r>
              <a:rPr kumimoji="0" lang="en-US" sz="16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expanded </a:t>
            </a: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premium tax credit eligibility and made them more generous for all income earners.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Before ARPA, premium tax credits were only available for people with incomes between 100% and 400% of the federal poverty level (FPL).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ARPA extended eligibility to people with incomes over 400% FPL, eliminating the ACA’s “subsidy cliff.”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sng"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hlinkClick r:id="rId4"/>
              </a:rPr>
              <a:t>It capped the percentage</a:t>
            </a:r>
            <a:r>
              <a:rPr kumimoji="0" lang="en-US" sz="1600" b="0" i="0" u="none" strike="noStrike" kern="1200" cap="none" spc="0" normalizeH="0" baseline="0" noProof="0">
                <a:ln>
                  <a:noFill/>
                </a:ln>
                <a:solidFill>
                  <a:srgbClr val="20588C"/>
                </a:solidFill>
                <a:effectLst/>
                <a:uLnTx/>
                <a:uFillTx/>
                <a:latin typeface="Calibri" panose="020F0502020204030204"/>
                <a:ea typeface="Calibri" panose="020F0502020204030204"/>
                <a:cs typeface="Calibri" panose="020F0502020204030204"/>
              </a:rPr>
              <a:t> </a:t>
            </a: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of income paid toward their premiums at 8.5% for those making more than 400% FPL —those with incomes between 100% and 150% would pay no premiums.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rPr>
              <a:t>These enhanced premium tax credits will expire at the end of 2025 if not renewed by Congress.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Calibri" panose="020F0502020204030204"/>
              <a:cs typeface="Calibri" panose="020F0502020204030204"/>
            </a:endParaRPr>
          </a:p>
        </p:txBody>
      </p:sp>
      <p:pic>
        <p:nvPicPr>
          <p:cNvPr id="8" name="Picture 7" descr="Figure 1 JL">
            <a:extLst>
              <a:ext uri="{FF2B5EF4-FFF2-40B4-BE49-F238E27FC236}">
                <a16:creationId xmlns:a16="http://schemas.microsoft.com/office/drawing/2014/main" id="{7E4A482B-35E2-26D0-2BD1-317559530203}"/>
              </a:ext>
            </a:extLst>
          </p:cNvPr>
          <p:cNvPicPr>
            <a:picLocks noChangeAspect="1"/>
          </p:cNvPicPr>
          <p:nvPr/>
        </p:nvPicPr>
        <p:blipFill>
          <a:blip r:embed="rId5"/>
          <a:stretch>
            <a:fillRect/>
          </a:stretch>
        </p:blipFill>
        <p:spPr>
          <a:xfrm>
            <a:off x="6073409" y="1894865"/>
            <a:ext cx="5789490" cy="4103809"/>
          </a:xfrm>
          <a:prstGeom prst="rect">
            <a:avLst/>
          </a:prstGeom>
        </p:spPr>
      </p:pic>
      <p:sp>
        <p:nvSpPr>
          <p:cNvPr id="2" name="TextBox 1">
            <a:extLst>
              <a:ext uri="{FF2B5EF4-FFF2-40B4-BE49-F238E27FC236}">
                <a16:creationId xmlns:a16="http://schemas.microsoft.com/office/drawing/2014/main" id="{46083D0D-A595-6F06-2D0E-274AC59FFEF3}"/>
              </a:ext>
            </a:extLst>
          </p:cNvPr>
          <p:cNvSpPr txBox="1"/>
          <p:nvPr/>
        </p:nvSpPr>
        <p:spPr>
          <a:xfrm>
            <a:off x="6492631" y="6004169"/>
            <a:ext cx="49608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rPr>
              <a:t>Source: </a:t>
            </a: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hlinkClick r:id="rId6"/>
              </a:rPr>
              <a:t>USC-Brookings Schaeffer Initiative for Health Policy</a:t>
            </a: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761162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C806E-A6F3-FD52-6D25-1E049CA7BF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C618B6E-9545-3FF9-FD8B-7F2DDCFD3DD2}"/>
              </a:ext>
            </a:extLst>
          </p:cNvPr>
          <p:cNvSpPr>
            <a:spLocks noGrp="1"/>
          </p:cNvSpPr>
          <p:nvPr>
            <p:ph type="title"/>
          </p:nvPr>
        </p:nvSpPr>
        <p:spPr/>
        <p:txBody>
          <a:bodyPr/>
          <a:lstStyle/>
          <a:p>
            <a:r>
              <a:rPr lang="en-US" sz="4400">
                <a:solidFill>
                  <a:schemeClr val="bg1"/>
                </a:solidFill>
              </a:rPr>
              <a:t>State Actions </a:t>
            </a:r>
          </a:p>
        </p:txBody>
      </p:sp>
      <p:sp>
        <p:nvSpPr>
          <p:cNvPr id="3" name="Slide Number Placeholder 2">
            <a:extLst>
              <a:ext uri="{FF2B5EF4-FFF2-40B4-BE49-F238E27FC236}">
                <a16:creationId xmlns:a16="http://schemas.microsoft.com/office/drawing/2014/main" id="{D45437E0-E495-E7D5-05D8-C0EDA196765B}"/>
              </a:ext>
            </a:extLst>
          </p:cNvPr>
          <p:cNvSpPr>
            <a:spLocks noGrp="1"/>
          </p:cNvSpPr>
          <p:nvPr>
            <p:ph type="sldNum" sz="quarter" idx="11"/>
          </p:nvPr>
        </p:nvSpPr>
        <p:spPr>
          <a:xfrm>
            <a:off x="12982994" y="6581000"/>
            <a:ext cx="345545" cy="277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89C456BF-ECF8-81C0-2650-E5F88323A2F3}"/>
              </a:ext>
            </a:extLst>
          </p:cNvPr>
          <p:cNvSpPr>
            <a:spLocks noGrp="1"/>
          </p:cNvSpPr>
          <p:nvPr>
            <p:ph type="body" sz="quarter" idx="32"/>
          </p:nvPr>
        </p:nvSpPr>
        <p:spPr>
          <a:xfrm>
            <a:off x="665444" y="440245"/>
            <a:ext cx="10861109" cy="826133"/>
          </a:xfrm>
          <a:solidFill>
            <a:schemeClr val="accent2">
              <a:lumMod val="75000"/>
            </a:schemeClr>
          </a:solidFill>
        </p:spPr>
        <p:txBody>
          <a:bodyPr/>
          <a:lstStyle/>
          <a:p>
            <a:r>
              <a:rPr lang="en-US" sz="4400">
                <a:solidFill>
                  <a:schemeClr val="bg1"/>
                </a:solidFill>
              </a:rPr>
              <a:t>State </a:t>
            </a:r>
            <a:r>
              <a:rPr lang="en-US" sz="4400">
                <a:solidFill>
                  <a:schemeClr val="bg1"/>
                </a:solidFill>
                <a:latin typeface="+mj-lt"/>
              </a:rPr>
              <a:t>Actions</a:t>
            </a:r>
          </a:p>
        </p:txBody>
      </p:sp>
      <p:sp>
        <p:nvSpPr>
          <p:cNvPr id="14" name="Text Placeholder 10" descr="Flag of California">
            <a:extLst>
              <a:ext uri="{FF2B5EF4-FFF2-40B4-BE49-F238E27FC236}">
                <a16:creationId xmlns:a16="http://schemas.microsoft.com/office/drawing/2014/main" id="{7ECC477B-97BB-129A-ED89-2A31586B0DAD}"/>
              </a:ext>
            </a:extLst>
          </p:cNvPr>
          <p:cNvSpPr txBox="1">
            <a:spLocks/>
          </p:cNvSpPr>
          <p:nvPr/>
        </p:nvSpPr>
        <p:spPr>
          <a:xfrm>
            <a:off x="639946" y="233598"/>
            <a:ext cx="7121645" cy="1039596"/>
          </a:xfrm>
          <a:prstGeom prst="rect">
            <a:avLst/>
          </a:prstGeom>
          <a:solidFill>
            <a:schemeClr val="accent1"/>
          </a:solidFill>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C2995B"/>
              </a:buClr>
              <a:buSzTx/>
              <a:buFont typeface="Arial" panose="020B0604020202020204" pitchFamily="34" charset="0"/>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C0A0828-2C06-CA02-D363-99D5E75F2237}"/>
              </a:ext>
            </a:extLst>
          </p:cNvPr>
          <p:cNvSpPr txBox="1"/>
          <p:nvPr/>
        </p:nvSpPr>
        <p:spPr>
          <a:xfrm>
            <a:off x="2308349" y="450130"/>
            <a:ext cx="11206765"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mbria"/>
                <a:ea typeface="Cambria"/>
                <a:cs typeface="+mn-cs"/>
              </a:rPr>
              <a:t>State Example: California</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9B58FB7-AA0E-68A5-3E3D-F170A9357F06}"/>
              </a:ext>
            </a:extLst>
          </p:cNvPr>
          <p:cNvSpPr txBox="1"/>
          <p:nvPr/>
        </p:nvSpPr>
        <p:spPr>
          <a:xfrm>
            <a:off x="566370" y="1777618"/>
            <a:ext cx="7277191"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California began its subsidy program in 2020. Discontinued it in 2022. Implemented a new enhanced cost-sharing reduction (CSR) program in 2024.</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Authorizing Authority:</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3"/>
              </a:rPr>
              <a:t>State budget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by the California State Assembly.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Funding Mechanism:</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Revenue from penalties for California's individual health insurance mandate.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Who:</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Eliminates deductibles in certain plans for individuals at or below 250% FPL. Expanded eligibility in 2025, allowing those with incomes above 200% FPL to enroll in a plan with no deductibles and reduced out-of-pocket costs.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What's Next: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Should Congress extend the enhanced premium tax credits, California's program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4"/>
              </a:rPr>
              <a:t>will maintain the current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levels of benefits.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If not, California has allocated $190 million for 2026 for subsidies up to 150% FPL. Program would also provide some additional assistance up to 165% FPL.</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6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pic>
        <p:nvPicPr>
          <p:cNvPr id="2" name="Picture 1" descr="Flag - California State Capitol Museum">
            <a:extLst>
              <a:ext uri="{FF2B5EF4-FFF2-40B4-BE49-F238E27FC236}">
                <a16:creationId xmlns:a16="http://schemas.microsoft.com/office/drawing/2014/main" id="{555A4775-CF61-7166-4223-C178A4C2604C}"/>
              </a:ext>
            </a:extLst>
          </p:cNvPr>
          <p:cNvPicPr>
            <a:picLocks noChangeAspect="1"/>
          </p:cNvPicPr>
          <p:nvPr/>
        </p:nvPicPr>
        <p:blipFill>
          <a:blip r:embed="rId5"/>
          <a:stretch>
            <a:fillRect/>
          </a:stretch>
        </p:blipFill>
        <p:spPr>
          <a:xfrm>
            <a:off x="971550" y="457932"/>
            <a:ext cx="988158" cy="589330"/>
          </a:xfrm>
          <a:prstGeom prst="rect">
            <a:avLst/>
          </a:prstGeom>
        </p:spPr>
      </p:pic>
      <p:pic>
        <p:nvPicPr>
          <p:cNvPr id="4" name="Picture 3" descr="Figure 1: Various State and Federal Actions on Premium Subsidies">
            <a:extLst>
              <a:ext uri="{FF2B5EF4-FFF2-40B4-BE49-F238E27FC236}">
                <a16:creationId xmlns:a16="http://schemas.microsoft.com/office/drawing/2014/main" id="{9ED0A908-3A39-3702-6D4A-36E6A914C55A}"/>
              </a:ext>
            </a:extLst>
          </p:cNvPr>
          <p:cNvPicPr>
            <a:picLocks noChangeAspect="1"/>
          </p:cNvPicPr>
          <p:nvPr/>
        </p:nvPicPr>
        <p:blipFill>
          <a:blip r:embed="rId6"/>
          <a:stretch>
            <a:fillRect/>
          </a:stretch>
        </p:blipFill>
        <p:spPr>
          <a:xfrm>
            <a:off x="8118963" y="239835"/>
            <a:ext cx="3857625" cy="5871795"/>
          </a:xfrm>
          <a:prstGeom prst="rect">
            <a:avLst/>
          </a:prstGeom>
        </p:spPr>
      </p:pic>
      <p:sp>
        <p:nvSpPr>
          <p:cNvPr id="7" name="TextBox 6">
            <a:extLst>
              <a:ext uri="{FF2B5EF4-FFF2-40B4-BE49-F238E27FC236}">
                <a16:creationId xmlns:a16="http://schemas.microsoft.com/office/drawing/2014/main" id="{28181053-0EF7-6EBA-5A98-713EB867570B}"/>
              </a:ext>
            </a:extLst>
          </p:cNvPr>
          <p:cNvSpPr txBox="1"/>
          <p:nvPr/>
        </p:nvSpPr>
        <p:spPr>
          <a:xfrm>
            <a:off x="8311906" y="6108944"/>
            <a:ext cx="34653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rPr>
              <a:t>Source: </a:t>
            </a: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hlinkClick r:id="rId7"/>
              </a:rPr>
              <a:t>California Legislative Analyst's Office</a:t>
            </a:r>
            <a:endParaRPr kumimoji="0" lang="en-US" sz="14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93206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265FC2-98ED-8E59-18E8-EDFC332E1E20}"/>
              </a:ext>
            </a:extLst>
          </p:cNvPr>
          <p:cNvSpPr>
            <a:spLocks noGrp="1"/>
          </p:cNvSpPr>
          <p:nvPr>
            <p:ph type="title"/>
          </p:nvPr>
        </p:nvSpPr>
        <p:spPr/>
        <p:txBody>
          <a:bodyPr/>
          <a:lstStyle/>
          <a:p>
            <a:r>
              <a:rPr lang="en-US" sz="4400">
                <a:solidFill>
                  <a:schemeClr val="bg1"/>
                </a:solidFill>
              </a:rPr>
              <a:t>State Actions </a:t>
            </a:r>
          </a:p>
        </p:txBody>
      </p:sp>
      <p:sp>
        <p:nvSpPr>
          <p:cNvPr id="3" name="Slide Number Placeholder 2">
            <a:extLst>
              <a:ext uri="{FF2B5EF4-FFF2-40B4-BE49-F238E27FC236}">
                <a16:creationId xmlns:a16="http://schemas.microsoft.com/office/drawing/2014/main" id="{5C229B7C-73D7-4F81-96F0-A549B1CFB755}"/>
              </a:ext>
            </a:extLst>
          </p:cNvPr>
          <p:cNvSpPr>
            <a:spLocks noGrp="1"/>
          </p:cNvSpPr>
          <p:nvPr>
            <p:ph type="sldNum" sz="quarter" idx="11"/>
          </p:nvPr>
        </p:nvSpPr>
        <p:spPr>
          <a:xfrm>
            <a:off x="12982994" y="6581000"/>
            <a:ext cx="345545" cy="277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335F2BEF-E8F4-FC04-1168-C323BCFE1476}"/>
              </a:ext>
            </a:extLst>
          </p:cNvPr>
          <p:cNvSpPr>
            <a:spLocks noGrp="1"/>
          </p:cNvSpPr>
          <p:nvPr>
            <p:ph type="body" sz="quarter" idx="32"/>
          </p:nvPr>
        </p:nvSpPr>
        <p:spPr>
          <a:xfrm>
            <a:off x="665444" y="440245"/>
            <a:ext cx="10861109" cy="826133"/>
          </a:xfrm>
          <a:solidFill>
            <a:schemeClr val="accent2">
              <a:lumMod val="75000"/>
            </a:schemeClr>
          </a:solidFill>
        </p:spPr>
        <p:txBody>
          <a:bodyPr/>
          <a:lstStyle/>
          <a:p>
            <a:r>
              <a:rPr lang="en-US" sz="4400">
                <a:solidFill>
                  <a:schemeClr val="bg1"/>
                </a:solidFill>
              </a:rPr>
              <a:t>State </a:t>
            </a:r>
            <a:r>
              <a:rPr lang="en-US" sz="4400">
                <a:solidFill>
                  <a:schemeClr val="bg1"/>
                </a:solidFill>
                <a:latin typeface="+mj-lt"/>
              </a:rPr>
              <a:t>Actions</a:t>
            </a:r>
          </a:p>
        </p:txBody>
      </p:sp>
      <p:sp>
        <p:nvSpPr>
          <p:cNvPr id="14" name="Text Placeholder 10" descr="Flag of Colorado">
            <a:extLst>
              <a:ext uri="{FF2B5EF4-FFF2-40B4-BE49-F238E27FC236}">
                <a16:creationId xmlns:a16="http://schemas.microsoft.com/office/drawing/2014/main" id="{199F45A7-B2A5-1A68-F648-5EC21BD7F791}"/>
              </a:ext>
            </a:extLst>
          </p:cNvPr>
          <p:cNvSpPr txBox="1">
            <a:spLocks/>
          </p:cNvSpPr>
          <p:nvPr/>
        </p:nvSpPr>
        <p:spPr>
          <a:xfrm>
            <a:off x="571562" y="233598"/>
            <a:ext cx="11048875" cy="1029827"/>
          </a:xfrm>
          <a:prstGeom prst="rect">
            <a:avLst/>
          </a:prstGeom>
          <a:solidFill>
            <a:schemeClr val="accent1"/>
          </a:solidFill>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C2995B"/>
              </a:buClr>
              <a:buSzTx/>
              <a:buFont typeface="Arial" panose="020B0604020202020204" pitchFamily="34" charset="0"/>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A4FBB2A-0B9D-66B2-D428-0A006F93C8B5}"/>
              </a:ext>
            </a:extLst>
          </p:cNvPr>
          <p:cNvSpPr txBox="1"/>
          <p:nvPr/>
        </p:nvSpPr>
        <p:spPr>
          <a:xfrm>
            <a:off x="2308349" y="450130"/>
            <a:ext cx="11206765"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mbria"/>
                <a:ea typeface="Cambria"/>
                <a:cs typeface="+mn-cs"/>
              </a:rPr>
              <a:t>State Example: Colorado</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Colorado State Flag">
            <a:extLst>
              <a:ext uri="{FF2B5EF4-FFF2-40B4-BE49-F238E27FC236}">
                <a16:creationId xmlns:a16="http://schemas.microsoft.com/office/drawing/2014/main" id="{E9963F04-6800-8089-AAD2-EB8FB6FE2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453" y="447324"/>
            <a:ext cx="987207" cy="596954"/>
          </a:xfrm>
          <a:prstGeom prst="rect">
            <a:avLst/>
          </a:prstGeom>
        </p:spPr>
      </p:pic>
      <p:sp>
        <p:nvSpPr>
          <p:cNvPr id="12" name="TextBox 11">
            <a:extLst>
              <a:ext uri="{FF2B5EF4-FFF2-40B4-BE49-F238E27FC236}">
                <a16:creationId xmlns:a16="http://schemas.microsoft.com/office/drawing/2014/main" id="{EAE96488-4D61-22B3-1F9D-57CB6FA84B1D}"/>
              </a:ext>
            </a:extLst>
          </p:cNvPr>
          <p:cNvSpPr txBox="1"/>
          <p:nvPr/>
        </p:nvSpPr>
        <p:spPr>
          <a:xfrm>
            <a:off x="666934" y="1937553"/>
            <a:ext cx="778576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In 2022, Colorado began offering cost-sharing subsidies on its marketplace.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Authorizing Authority:</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State Legislation: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5"/>
              </a:rPr>
              <a:t>SB 215 (2020)</a:t>
            </a: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Funding Mechanism:</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Assessment fee on health insurers. Passed additional funding in August 2025 special session through sale of tax credits to insurance companies and C corporations.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Who:</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Cost-sharing subsidies for enrollees with incomes 150-200% FPL. Also provided subsidies for those up to 250% FPL in 2024, though this expansion of eligibility dropped back to 200% in 2025.</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What's Next: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Beginning in 2026, Colorado will transition from a cost-sharing subsidy to an extra premium subsidy. </a:t>
            </a:r>
          </a:p>
        </p:txBody>
      </p:sp>
    </p:spTree>
    <p:extLst>
      <p:ext uri="{BB962C8B-B14F-4D97-AF65-F5344CB8AC3E}">
        <p14:creationId xmlns:p14="http://schemas.microsoft.com/office/powerpoint/2010/main" val="4052175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550-BA5A-95D4-D793-7F542DABCC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9BB73A-BEBD-7873-7BB0-6F3CA3B2C38D}"/>
              </a:ext>
            </a:extLst>
          </p:cNvPr>
          <p:cNvSpPr>
            <a:spLocks noGrp="1"/>
          </p:cNvSpPr>
          <p:nvPr>
            <p:ph type="title"/>
          </p:nvPr>
        </p:nvSpPr>
        <p:spPr/>
        <p:txBody>
          <a:bodyPr/>
          <a:lstStyle/>
          <a:p>
            <a:r>
              <a:rPr lang="en-US" sz="4400">
                <a:solidFill>
                  <a:schemeClr val="bg1"/>
                </a:solidFill>
              </a:rPr>
              <a:t>State Actions </a:t>
            </a:r>
          </a:p>
        </p:txBody>
      </p:sp>
      <p:sp>
        <p:nvSpPr>
          <p:cNvPr id="3" name="Slide Number Placeholder 2">
            <a:extLst>
              <a:ext uri="{FF2B5EF4-FFF2-40B4-BE49-F238E27FC236}">
                <a16:creationId xmlns:a16="http://schemas.microsoft.com/office/drawing/2014/main" id="{D9040F39-378E-470C-07F1-E630AE81EBB6}"/>
              </a:ext>
            </a:extLst>
          </p:cNvPr>
          <p:cNvSpPr>
            <a:spLocks noGrp="1"/>
          </p:cNvSpPr>
          <p:nvPr>
            <p:ph type="sldNum" sz="quarter" idx="11"/>
          </p:nvPr>
        </p:nvSpPr>
        <p:spPr>
          <a:xfrm>
            <a:off x="12982994" y="6581000"/>
            <a:ext cx="345545" cy="277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97A66236-1443-35B5-E1F7-8F58D30096F5}"/>
              </a:ext>
            </a:extLst>
          </p:cNvPr>
          <p:cNvSpPr>
            <a:spLocks noGrp="1"/>
          </p:cNvSpPr>
          <p:nvPr>
            <p:ph type="body" sz="quarter" idx="32"/>
          </p:nvPr>
        </p:nvSpPr>
        <p:spPr>
          <a:xfrm>
            <a:off x="665444" y="440245"/>
            <a:ext cx="10861109" cy="826133"/>
          </a:xfrm>
          <a:solidFill>
            <a:schemeClr val="accent2">
              <a:lumMod val="75000"/>
            </a:schemeClr>
          </a:solidFill>
        </p:spPr>
        <p:txBody>
          <a:bodyPr/>
          <a:lstStyle/>
          <a:p>
            <a:r>
              <a:rPr lang="en-US" sz="4400">
                <a:solidFill>
                  <a:schemeClr val="bg1"/>
                </a:solidFill>
              </a:rPr>
              <a:t>State </a:t>
            </a:r>
            <a:r>
              <a:rPr lang="en-US" sz="4400">
                <a:solidFill>
                  <a:schemeClr val="bg1"/>
                </a:solidFill>
                <a:latin typeface="+mj-lt"/>
              </a:rPr>
              <a:t>Actions</a:t>
            </a:r>
          </a:p>
        </p:txBody>
      </p:sp>
      <p:sp>
        <p:nvSpPr>
          <p:cNvPr id="14" name="Text Placeholder 10" descr="Flag of Maryland">
            <a:extLst>
              <a:ext uri="{FF2B5EF4-FFF2-40B4-BE49-F238E27FC236}">
                <a16:creationId xmlns:a16="http://schemas.microsoft.com/office/drawing/2014/main" id="{0B11EAED-BE0A-CEF4-C394-6516830B148A}"/>
              </a:ext>
            </a:extLst>
          </p:cNvPr>
          <p:cNvSpPr txBox="1">
            <a:spLocks/>
          </p:cNvSpPr>
          <p:nvPr/>
        </p:nvSpPr>
        <p:spPr>
          <a:xfrm>
            <a:off x="571562" y="233598"/>
            <a:ext cx="11048875" cy="1029827"/>
          </a:xfrm>
          <a:prstGeom prst="rect">
            <a:avLst/>
          </a:prstGeom>
          <a:solidFill>
            <a:schemeClr val="accent1"/>
          </a:solidFill>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C2995B"/>
              </a:buClr>
              <a:buSzTx/>
              <a:buFont typeface="Arial" panose="020B0604020202020204" pitchFamily="34" charset="0"/>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7648288-1DE5-E16D-23D5-67BA5C3026CA}"/>
              </a:ext>
            </a:extLst>
          </p:cNvPr>
          <p:cNvSpPr txBox="1"/>
          <p:nvPr/>
        </p:nvSpPr>
        <p:spPr>
          <a:xfrm>
            <a:off x="2308349" y="450130"/>
            <a:ext cx="11206765"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mbria"/>
                <a:ea typeface="Cambria"/>
                <a:cs typeface="+mn-cs"/>
              </a:rPr>
              <a:t>State Example: Maryland</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6FC70FB-99F1-DC49-C9B7-1428949B8182}"/>
              </a:ext>
            </a:extLst>
          </p:cNvPr>
          <p:cNvSpPr txBox="1"/>
          <p:nvPr/>
        </p:nvSpPr>
        <p:spPr>
          <a:xfrm>
            <a:off x="666934" y="1970925"/>
            <a:ext cx="914042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Maryland began offering subsidies to young adults in 2022. Passed expanded subsidy program in 2025.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Authorizing Authority:</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State Legislation: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3"/>
              </a:rPr>
              <a:t>HB 0780 (2021</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Funding Mechanism:</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Dollars from the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4"/>
              </a:rPr>
              <a:t>State Reinsurance Program</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plus unspent funds from prior years and a 1% state premium tax. </a:t>
            </a: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Who:</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Young adults ages 18 to 34 with incomes between 138% and 400% FPL, before it was expanded up to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5"/>
              </a:rPr>
              <a:t>age 37</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(in 2025).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What's Next: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Legislature passed legislation in May creating a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6"/>
              </a:rPr>
              <a:t>State-Based Health Insurance Subsidies Program</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not exclusive to young adults to mitigate an expected expiration of the enhanced premium tax credits, funded through the same mechanism as the pilot program.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If the enhanced premium tax credits are extended, the bill will not go into effect.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pic>
        <p:nvPicPr>
          <p:cNvPr id="2" name="Graphic 1" descr="Flag of Maryland - Wikipedia">
            <a:extLst>
              <a:ext uri="{FF2B5EF4-FFF2-40B4-BE49-F238E27FC236}">
                <a16:creationId xmlns:a16="http://schemas.microsoft.com/office/drawing/2014/main" id="{72400C80-2BE8-5953-655D-BB59250D54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012337" y="451827"/>
            <a:ext cx="925634" cy="600808"/>
          </a:xfrm>
          <a:prstGeom prst="rect">
            <a:avLst/>
          </a:prstGeom>
        </p:spPr>
      </p:pic>
    </p:spTree>
    <p:extLst>
      <p:ext uri="{BB962C8B-B14F-4D97-AF65-F5344CB8AC3E}">
        <p14:creationId xmlns:p14="http://schemas.microsoft.com/office/powerpoint/2010/main" val="2690911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5522-B018-4196-4095-36CF27A852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388C92-CAC5-93C6-569F-CA83E5A76A53}"/>
              </a:ext>
            </a:extLst>
          </p:cNvPr>
          <p:cNvSpPr>
            <a:spLocks noGrp="1"/>
          </p:cNvSpPr>
          <p:nvPr>
            <p:ph type="title"/>
          </p:nvPr>
        </p:nvSpPr>
        <p:spPr/>
        <p:txBody>
          <a:bodyPr/>
          <a:lstStyle/>
          <a:p>
            <a:r>
              <a:rPr lang="en-US" sz="4400">
                <a:solidFill>
                  <a:schemeClr val="bg1"/>
                </a:solidFill>
              </a:rPr>
              <a:t>State Actions </a:t>
            </a:r>
          </a:p>
        </p:txBody>
      </p:sp>
      <p:sp>
        <p:nvSpPr>
          <p:cNvPr id="3" name="Slide Number Placeholder 2">
            <a:extLst>
              <a:ext uri="{FF2B5EF4-FFF2-40B4-BE49-F238E27FC236}">
                <a16:creationId xmlns:a16="http://schemas.microsoft.com/office/drawing/2014/main" id="{81CEC5AE-D287-9C5F-C5B6-D22BA53A162B}"/>
              </a:ext>
            </a:extLst>
          </p:cNvPr>
          <p:cNvSpPr>
            <a:spLocks noGrp="1"/>
          </p:cNvSpPr>
          <p:nvPr>
            <p:ph type="sldNum" sz="quarter" idx="11"/>
          </p:nvPr>
        </p:nvSpPr>
        <p:spPr>
          <a:xfrm>
            <a:off x="12982994" y="6581000"/>
            <a:ext cx="345545" cy="277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67CCC85B-91DB-E38D-4C8E-8E4B321BF510}"/>
              </a:ext>
            </a:extLst>
          </p:cNvPr>
          <p:cNvSpPr>
            <a:spLocks noGrp="1"/>
          </p:cNvSpPr>
          <p:nvPr>
            <p:ph type="body" sz="quarter" idx="32"/>
          </p:nvPr>
        </p:nvSpPr>
        <p:spPr>
          <a:xfrm>
            <a:off x="665444" y="440245"/>
            <a:ext cx="10861109" cy="826133"/>
          </a:xfrm>
          <a:solidFill>
            <a:schemeClr val="accent2">
              <a:lumMod val="75000"/>
            </a:schemeClr>
          </a:solidFill>
        </p:spPr>
        <p:txBody>
          <a:bodyPr/>
          <a:lstStyle/>
          <a:p>
            <a:r>
              <a:rPr lang="en-US" sz="4400">
                <a:solidFill>
                  <a:schemeClr val="bg1"/>
                </a:solidFill>
              </a:rPr>
              <a:t>State </a:t>
            </a:r>
            <a:r>
              <a:rPr lang="en-US" sz="4400">
                <a:solidFill>
                  <a:schemeClr val="bg1"/>
                </a:solidFill>
                <a:latin typeface="+mj-lt"/>
              </a:rPr>
              <a:t>Actions</a:t>
            </a:r>
          </a:p>
        </p:txBody>
      </p:sp>
      <p:sp>
        <p:nvSpPr>
          <p:cNvPr id="14" name="Text Placeholder 10" descr="Flag of New Mexico">
            <a:extLst>
              <a:ext uri="{FF2B5EF4-FFF2-40B4-BE49-F238E27FC236}">
                <a16:creationId xmlns:a16="http://schemas.microsoft.com/office/drawing/2014/main" id="{7E5F69B8-9C7D-C6F4-FC31-758E9D13E03A}"/>
              </a:ext>
            </a:extLst>
          </p:cNvPr>
          <p:cNvSpPr txBox="1">
            <a:spLocks/>
          </p:cNvSpPr>
          <p:nvPr/>
        </p:nvSpPr>
        <p:spPr>
          <a:xfrm>
            <a:off x="571562" y="233598"/>
            <a:ext cx="11048875" cy="1029827"/>
          </a:xfrm>
          <a:prstGeom prst="rect">
            <a:avLst/>
          </a:prstGeom>
          <a:solidFill>
            <a:schemeClr val="accent1"/>
          </a:solidFill>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C2995B"/>
              </a:buClr>
              <a:buSzTx/>
              <a:buFont typeface="Arial" panose="020B0604020202020204" pitchFamily="34" charset="0"/>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D619885-679E-3FFD-DF0A-12691559E988}"/>
              </a:ext>
            </a:extLst>
          </p:cNvPr>
          <p:cNvSpPr txBox="1"/>
          <p:nvPr/>
        </p:nvSpPr>
        <p:spPr>
          <a:xfrm>
            <a:off x="2308349" y="450130"/>
            <a:ext cx="11206765"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mbria"/>
                <a:ea typeface="Cambria"/>
                <a:cs typeface="+mn-cs"/>
              </a:rPr>
              <a:t>State Example: New Mexico</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1AB8F9E-BA03-E248-DA5C-BEC45314DFC6}"/>
              </a:ext>
            </a:extLst>
          </p:cNvPr>
          <p:cNvSpPr txBox="1"/>
          <p:nvPr/>
        </p:nvSpPr>
        <p:spPr>
          <a:xfrm>
            <a:off x="666934" y="1998525"/>
            <a:ext cx="914042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What: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New Mexico began providing premium and cost-sharing subsidies in 2023. </a:t>
            </a: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Authorizing Authority:</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State Legislation </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hlinkClick r:id="rId3"/>
              </a:rPr>
              <a:t>SB 317 (2021)</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Funding Mechanism:</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Assessment fee on health insurers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Who:</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Individuals with incomes up to 400% FPL may purchase Turquoise 3 plans. Native Americans with incomes up to 300% FPL are given access to a $0 option for each insurer in their rating area.</a:t>
            </a: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What's Next: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The Office of the Superintendent of Insurance announced in August that even if the enhanced premium tax credits expire, New Mexico's subsidy program will </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hlinkClick r:id="rId4"/>
              </a:rPr>
              <a:t>cover the loss</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for households with incomes under 400% FPL.</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pic>
        <p:nvPicPr>
          <p:cNvPr id="5" name="Picture 4" descr="Flag of New Mexico | Colors, Facts &amp; History | Britannica">
            <a:extLst>
              <a:ext uri="{FF2B5EF4-FFF2-40B4-BE49-F238E27FC236}">
                <a16:creationId xmlns:a16="http://schemas.microsoft.com/office/drawing/2014/main" id="{5364537F-5629-933D-79E3-934D72128243}"/>
              </a:ext>
            </a:extLst>
          </p:cNvPr>
          <p:cNvPicPr>
            <a:picLocks noChangeAspect="1"/>
          </p:cNvPicPr>
          <p:nvPr/>
        </p:nvPicPr>
        <p:blipFill>
          <a:blip r:embed="rId5"/>
          <a:stretch>
            <a:fillRect/>
          </a:stretch>
        </p:blipFill>
        <p:spPr>
          <a:xfrm>
            <a:off x="986692" y="445354"/>
            <a:ext cx="908539" cy="603984"/>
          </a:xfrm>
          <a:prstGeom prst="rect">
            <a:avLst/>
          </a:prstGeom>
        </p:spPr>
      </p:pic>
      <p:pic>
        <p:nvPicPr>
          <p:cNvPr id="7" name="Picture 6" descr="A table with SOPA Plan Acturial Values and Metal Levels">
            <a:extLst>
              <a:ext uri="{FF2B5EF4-FFF2-40B4-BE49-F238E27FC236}">
                <a16:creationId xmlns:a16="http://schemas.microsoft.com/office/drawing/2014/main" id="{D415DFE3-887F-75BB-08F8-FF672A6E7B7D}"/>
              </a:ext>
            </a:extLst>
          </p:cNvPr>
          <p:cNvPicPr>
            <a:picLocks noChangeAspect="1"/>
          </p:cNvPicPr>
          <p:nvPr/>
        </p:nvPicPr>
        <p:blipFill>
          <a:blip r:embed="rId6"/>
          <a:stretch>
            <a:fillRect/>
          </a:stretch>
        </p:blipFill>
        <p:spPr>
          <a:xfrm>
            <a:off x="1758096" y="4624021"/>
            <a:ext cx="5979502" cy="1449266"/>
          </a:xfrm>
          <a:prstGeom prst="rect">
            <a:avLst/>
          </a:prstGeom>
        </p:spPr>
      </p:pic>
      <p:sp>
        <p:nvSpPr>
          <p:cNvPr id="9" name="TextBox 8">
            <a:extLst>
              <a:ext uri="{FF2B5EF4-FFF2-40B4-BE49-F238E27FC236}">
                <a16:creationId xmlns:a16="http://schemas.microsoft.com/office/drawing/2014/main" id="{A719D13C-7C9D-5EAA-A472-6FF66B1D831C}"/>
              </a:ext>
            </a:extLst>
          </p:cNvPr>
          <p:cNvSpPr txBox="1"/>
          <p:nvPr/>
        </p:nvSpPr>
        <p:spPr>
          <a:xfrm>
            <a:off x="1598247" y="6082322"/>
            <a:ext cx="72858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hlinkClick r:id="rId7"/>
              </a:rPr>
              <a:t>Source: New Mexico Office of Superintendent of Insurance &amp; Health Care Authority</a:t>
            </a: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339209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AF420-7C30-69C2-240D-B3C9F406E5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1E29E2A-5070-50F4-E67E-B4D7348EF684}"/>
              </a:ext>
            </a:extLst>
          </p:cNvPr>
          <p:cNvSpPr>
            <a:spLocks noGrp="1"/>
          </p:cNvSpPr>
          <p:nvPr>
            <p:ph type="title"/>
          </p:nvPr>
        </p:nvSpPr>
        <p:spPr/>
        <p:txBody>
          <a:bodyPr/>
          <a:lstStyle/>
          <a:p>
            <a:r>
              <a:rPr lang="en-US" sz="4400">
                <a:solidFill>
                  <a:schemeClr val="bg1"/>
                </a:solidFill>
              </a:rPr>
              <a:t>State Actions </a:t>
            </a:r>
          </a:p>
        </p:txBody>
      </p:sp>
      <p:sp>
        <p:nvSpPr>
          <p:cNvPr id="3" name="Slide Number Placeholder 2">
            <a:extLst>
              <a:ext uri="{FF2B5EF4-FFF2-40B4-BE49-F238E27FC236}">
                <a16:creationId xmlns:a16="http://schemas.microsoft.com/office/drawing/2014/main" id="{942DA9C6-32BD-853F-F14D-95CA7D140662}"/>
              </a:ext>
            </a:extLst>
          </p:cNvPr>
          <p:cNvSpPr>
            <a:spLocks noGrp="1"/>
          </p:cNvSpPr>
          <p:nvPr>
            <p:ph type="sldNum" sz="quarter" idx="11"/>
          </p:nvPr>
        </p:nvSpPr>
        <p:spPr>
          <a:xfrm>
            <a:off x="12982994" y="6581000"/>
            <a:ext cx="345545" cy="277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0FECC900-47F2-A8C8-CA5F-AF664ED9A916}"/>
              </a:ext>
            </a:extLst>
          </p:cNvPr>
          <p:cNvSpPr>
            <a:spLocks noGrp="1"/>
          </p:cNvSpPr>
          <p:nvPr>
            <p:ph type="body" sz="quarter" idx="32"/>
          </p:nvPr>
        </p:nvSpPr>
        <p:spPr>
          <a:xfrm>
            <a:off x="665444" y="440245"/>
            <a:ext cx="10861109" cy="826133"/>
          </a:xfrm>
          <a:solidFill>
            <a:schemeClr val="accent2">
              <a:lumMod val="75000"/>
            </a:schemeClr>
          </a:solidFill>
        </p:spPr>
        <p:txBody>
          <a:bodyPr/>
          <a:lstStyle/>
          <a:p>
            <a:r>
              <a:rPr lang="en-US" sz="4400">
                <a:solidFill>
                  <a:schemeClr val="bg1"/>
                </a:solidFill>
              </a:rPr>
              <a:t>State </a:t>
            </a:r>
            <a:r>
              <a:rPr lang="en-US" sz="4400">
                <a:solidFill>
                  <a:schemeClr val="bg1"/>
                </a:solidFill>
                <a:latin typeface="+mj-lt"/>
              </a:rPr>
              <a:t>Actions</a:t>
            </a:r>
          </a:p>
        </p:txBody>
      </p:sp>
      <p:sp>
        <p:nvSpPr>
          <p:cNvPr id="14" name="Text Placeholder 10" descr="Flag of New York">
            <a:extLst>
              <a:ext uri="{FF2B5EF4-FFF2-40B4-BE49-F238E27FC236}">
                <a16:creationId xmlns:a16="http://schemas.microsoft.com/office/drawing/2014/main" id="{1DEDF15A-2A70-1B0D-4210-74249FDDB283}"/>
              </a:ext>
            </a:extLst>
          </p:cNvPr>
          <p:cNvSpPr txBox="1">
            <a:spLocks/>
          </p:cNvSpPr>
          <p:nvPr/>
        </p:nvSpPr>
        <p:spPr>
          <a:xfrm>
            <a:off x="571562" y="233598"/>
            <a:ext cx="11048875" cy="1029827"/>
          </a:xfrm>
          <a:prstGeom prst="rect">
            <a:avLst/>
          </a:prstGeom>
          <a:solidFill>
            <a:schemeClr val="accent1"/>
          </a:solidFill>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C2995B"/>
              </a:buClr>
              <a:buSzTx/>
              <a:buFont typeface="Arial" panose="020B0604020202020204" pitchFamily="34" charset="0"/>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FFA73A-0FF5-CCC9-D807-43434A3E6A33}"/>
              </a:ext>
            </a:extLst>
          </p:cNvPr>
          <p:cNvSpPr txBox="1"/>
          <p:nvPr/>
        </p:nvSpPr>
        <p:spPr>
          <a:xfrm>
            <a:off x="2308349" y="450130"/>
            <a:ext cx="11206765"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mbria"/>
                <a:ea typeface="Cambria"/>
                <a:cs typeface="+mn-cs"/>
              </a:rPr>
              <a:t>State Example: New York</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BBD6773-FCE7-523D-FA02-E90A30196671}"/>
              </a:ext>
            </a:extLst>
          </p:cNvPr>
          <p:cNvSpPr txBox="1"/>
          <p:nvPr/>
        </p:nvSpPr>
        <p:spPr>
          <a:xfrm>
            <a:off x="666935" y="2017748"/>
            <a:ext cx="914042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New York began offering cost-sharing subsidies in 2025.</a:t>
            </a: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Authorizing Authority:</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3"/>
              </a:rPr>
              <a:t>Section 1332 Waiver</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Funding Mechanism: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Federal pass-through funding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Who:</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Marketplace enrollees with diabetes, pregnant enrollees (or up to 12-months postpartum) and individuals and families with incomes up to 400% FPL.</a:t>
            </a: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31F20"/>
                </a:solidFill>
                <a:effectLst/>
                <a:uLnTx/>
                <a:uFillTx/>
                <a:latin typeface="Calibri" panose="020F0502020204030204"/>
                <a:ea typeface="Calibri"/>
                <a:cs typeface="Calibri"/>
              </a:rPr>
              <a:t>What's Next:</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Due to changes in HR 1 that modify premium tax credit eligibility, New York expects to receive substantially less federal funding.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On September 10, the state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4"/>
              </a:rPr>
              <a:t>requested to terminate its waiver</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 as currently approved.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It also requested to reactivate its currently suspended Basic Health Program.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srgbClr val="231F2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pic>
        <p:nvPicPr>
          <p:cNvPr id="7" name="Picture 6" descr="Flag of New York State | Meaning, Colors &amp; Facts | Britannica">
            <a:extLst>
              <a:ext uri="{FF2B5EF4-FFF2-40B4-BE49-F238E27FC236}">
                <a16:creationId xmlns:a16="http://schemas.microsoft.com/office/drawing/2014/main" id="{D6625FBD-DAAA-CFE0-8C96-21FD04F3425C}"/>
              </a:ext>
            </a:extLst>
          </p:cNvPr>
          <p:cNvPicPr>
            <a:picLocks noChangeAspect="1"/>
          </p:cNvPicPr>
          <p:nvPr/>
        </p:nvPicPr>
        <p:blipFill>
          <a:blip r:embed="rId5"/>
          <a:stretch>
            <a:fillRect/>
          </a:stretch>
        </p:blipFill>
        <p:spPr>
          <a:xfrm>
            <a:off x="986691" y="447797"/>
            <a:ext cx="996462" cy="618637"/>
          </a:xfrm>
          <a:prstGeom prst="rect">
            <a:avLst/>
          </a:prstGeom>
        </p:spPr>
      </p:pic>
    </p:spTree>
    <p:extLst>
      <p:ext uri="{BB962C8B-B14F-4D97-AF65-F5344CB8AC3E}">
        <p14:creationId xmlns:p14="http://schemas.microsoft.com/office/powerpoint/2010/main" val="377955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25D0C-8A42-45DD-B8E0-54B75933F9E5}"/>
              </a:ext>
            </a:extLst>
          </p:cNvPr>
          <p:cNvSpPr>
            <a:spLocks noGrp="1"/>
          </p:cNvSpPr>
          <p:nvPr>
            <p:ph sz="half" idx="4294967295"/>
          </p:nvPr>
        </p:nvSpPr>
        <p:spPr>
          <a:xfrm>
            <a:off x="219075" y="415925"/>
            <a:ext cx="7175500" cy="2327275"/>
          </a:xfrm>
        </p:spPr>
        <p:txBody>
          <a:bodyPr vert="horz" lIns="91440" tIns="45720" rIns="91440" bIns="45720" rtlCol="0" anchor="t">
            <a:noAutofit/>
          </a:bodyPr>
          <a:lstStyle/>
          <a:p>
            <a:pPr marL="0" indent="0" algn="l" rtl="0" fontAlgn="base">
              <a:spcBef>
                <a:spcPts val="0"/>
              </a:spcBef>
              <a:buNone/>
            </a:pPr>
            <a:r>
              <a:rPr lang="en-US" sz="2400" b="1" i="0" dirty="0">
                <a:solidFill>
                  <a:srgbClr val="1E2F5F"/>
                </a:solidFill>
                <a:effectLst/>
                <a:latin typeface="+mj-lt"/>
                <a:ea typeface="Open Sans"/>
                <a:cs typeface="Arial"/>
              </a:rPr>
              <a:t>Ex-officio Members</a:t>
            </a:r>
          </a:p>
          <a:p>
            <a:pPr marL="0" indent="0" algn="l" rtl="0" fontAlgn="base">
              <a:spcBef>
                <a:spcPts val="0"/>
              </a:spcBef>
              <a:buNone/>
            </a:pPr>
            <a:endParaRPr lang="en-US" sz="2400" b="1" i="0" u="sng" dirty="0">
              <a:solidFill>
                <a:srgbClr val="1E2F5F"/>
              </a:solidFill>
              <a:effectLst/>
              <a:latin typeface="+mj-lt"/>
              <a:ea typeface="Open Sans"/>
              <a:cs typeface="Arial"/>
            </a:endParaRPr>
          </a:p>
          <a:p>
            <a:pPr lvl="1" fontAlgn="base">
              <a:spcBef>
                <a:spcPts val="0"/>
              </a:spcBef>
              <a:tabLst>
                <a:tab pos="685800" algn="l"/>
              </a:tabLst>
            </a:pPr>
            <a:r>
              <a:rPr lang="en-US" sz="1800" b="0">
                <a:solidFill>
                  <a:srgbClr val="1E2F5F"/>
                </a:solidFill>
                <a:effectLst/>
                <a:ea typeface="Open Sans"/>
              </a:rPr>
              <a:t>Acting Commissioner </a:t>
            </a:r>
            <a:r>
              <a:rPr lang="en-US" sz="1800" b="0" dirty="0">
                <a:solidFill>
                  <a:srgbClr val="1E2F5F"/>
                </a:solidFill>
                <a:effectLst/>
                <a:ea typeface="Open Sans"/>
              </a:rPr>
              <a:t>​</a:t>
            </a:r>
            <a:r>
              <a:rPr lang="en-US" sz="1800" dirty="0">
                <a:ea typeface="Open Sans"/>
              </a:rPr>
              <a:t>Kevin Erskine</a:t>
            </a:r>
            <a:r>
              <a:rPr lang="en-US" sz="1800" b="0" dirty="0">
                <a:solidFill>
                  <a:srgbClr val="1E2F5F"/>
                </a:solidFill>
                <a:effectLst/>
                <a:ea typeface="Open Sans"/>
              </a:rPr>
              <a:t>, Department of Social Services</a:t>
            </a:r>
          </a:p>
          <a:p>
            <a:pPr lvl="1" fontAlgn="base">
              <a:spcBef>
                <a:spcPts val="0"/>
              </a:spcBef>
            </a:pPr>
            <a:r>
              <a:rPr lang="en-US" sz="1800" dirty="0">
                <a:ea typeface="Open Sans"/>
              </a:rPr>
              <a:t>Secretary </a:t>
            </a:r>
            <a:r>
              <a:rPr lang="en-US" sz="1800" b="0" dirty="0">
                <a:solidFill>
                  <a:srgbClr val="1E2F5F"/>
                </a:solidFill>
                <a:effectLst/>
                <a:ea typeface="Open Sans"/>
              </a:rPr>
              <a:t>Janet Kelly, Health and Human Resources</a:t>
            </a:r>
          </a:p>
          <a:p>
            <a:pPr lvl="1" fontAlgn="base">
              <a:spcBef>
                <a:spcPts val="0"/>
              </a:spcBef>
            </a:pPr>
            <a:r>
              <a:rPr lang="en-US" sz="1800" b="0" dirty="0">
                <a:solidFill>
                  <a:srgbClr val="1E2F5F"/>
                </a:solidFill>
                <a:effectLst/>
                <a:ea typeface="Open Sans"/>
              </a:rPr>
              <a:t>Director Cheryl Roberts, Department of Medical Assistance Services</a:t>
            </a:r>
          </a:p>
          <a:p>
            <a:pPr lvl="1" fontAlgn="base">
              <a:spcBef>
                <a:spcPts val="0"/>
              </a:spcBef>
            </a:pPr>
            <a:r>
              <a:rPr lang="en-US" sz="1800" b="0" dirty="0">
                <a:solidFill>
                  <a:srgbClr val="1E2F5F"/>
                </a:solidFill>
                <a:effectLst/>
                <a:ea typeface="Open Sans"/>
              </a:rPr>
              <a:t>Commissioner Scott White, Bureau of Insurance</a:t>
            </a:r>
          </a:p>
          <a:p>
            <a:pPr lvl="1" fontAlgn="base">
              <a:spcBef>
                <a:spcPts val="0"/>
              </a:spcBef>
            </a:pPr>
            <a:r>
              <a:rPr lang="en-US" sz="1800" dirty="0">
                <a:ea typeface="Open Sans"/>
              </a:rPr>
              <a:t>Dr. </a:t>
            </a:r>
            <a:r>
              <a:rPr lang="en-US" sz="1800" b="0" dirty="0">
                <a:solidFill>
                  <a:srgbClr val="1E2F5F"/>
                </a:solidFill>
                <a:effectLst/>
                <a:ea typeface="Open Sans"/>
              </a:rPr>
              <a:t>Karen Shelton, State Health Commissioner</a:t>
            </a:r>
          </a:p>
          <a:p>
            <a:pPr lvl="1">
              <a:spcBef>
                <a:spcPts val="0"/>
              </a:spcBef>
            </a:pPr>
            <a:endParaRPr lang="en-US" sz="1800" dirty="0">
              <a:latin typeface="+mj-lt"/>
              <a:ea typeface="Open Sans"/>
              <a:cs typeface="Arial"/>
            </a:endParaRPr>
          </a:p>
          <a:p>
            <a:pPr marL="0" indent="0" algn="l" rtl="0" fontAlgn="base">
              <a:spcBef>
                <a:spcPts val="0"/>
              </a:spcBef>
              <a:buNone/>
            </a:pPr>
            <a:r>
              <a:rPr lang="en-US" sz="2400" b="1" dirty="0">
                <a:solidFill>
                  <a:srgbClr val="1E2F5F"/>
                </a:solidFill>
                <a:effectLst/>
                <a:latin typeface="+mj-lt"/>
                <a:ea typeface="Open Sans"/>
                <a:cs typeface="Arial"/>
              </a:rPr>
              <a:t>Appointed / Voting Members:</a:t>
            </a:r>
            <a:r>
              <a:rPr lang="en-US" sz="2400" b="0" dirty="0">
                <a:solidFill>
                  <a:srgbClr val="1E2F5F"/>
                </a:solidFill>
                <a:effectLst/>
                <a:latin typeface="+mj-lt"/>
                <a:ea typeface="Open Sans"/>
                <a:cs typeface="Arial"/>
              </a:rPr>
              <a:t>​</a:t>
            </a:r>
          </a:p>
          <a:p>
            <a:pPr marL="0" indent="0" algn="l" rtl="0" fontAlgn="base">
              <a:spcBef>
                <a:spcPts val="0"/>
              </a:spcBef>
              <a:buNone/>
            </a:pPr>
            <a:endParaRPr lang="en-US" sz="1800" dirty="0">
              <a:solidFill>
                <a:srgbClr val="1E2F5F"/>
              </a:solidFill>
              <a:effectLst/>
              <a:latin typeface="+mj-lt"/>
              <a:ea typeface="Open Sans"/>
              <a:cs typeface="Arial"/>
            </a:endParaRPr>
          </a:p>
          <a:p>
            <a:pPr lvl="1" fontAlgn="base">
              <a:spcBef>
                <a:spcPts val="0"/>
              </a:spcBef>
            </a:pPr>
            <a:r>
              <a:rPr lang="en-US" sz="1800" dirty="0">
                <a:ea typeface="Open Sans"/>
              </a:rPr>
              <a:t>Louis Rossiter, William &amp; Mary, </a:t>
            </a:r>
            <a:r>
              <a:rPr lang="en-US" sz="1800" b="1" dirty="0">
                <a:ea typeface="Open Sans"/>
              </a:rPr>
              <a:t>chair</a:t>
            </a:r>
          </a:p>
          <a:p>
            <a:pPr lvl="1" fontAlgn="base">
              <a:spcBef>
                <a:spcPts val="0"/>
              </a:spcBef>
            </a:pPr>
            <a:r>
              <a:rPr lang="en-US" sz="1800" dirty="0">
                <a:ea typeface="Open Sans"/>
              </a:rPr>
              <a:t>Doug Gray, Virginia Association of Health Plans, </a:t>
            </a:r>
            <a:r>
              <a:rPr lang="en-US" sz="1800" b="1" dirty="0">
                <a:ea typeface="Open Sans"/>
              </a:rPr>
              <a:t>vice chair</a:t>
            </a:r>
            <a:endParaRPr lang="en-US" sz="1800" dirty="0">
              <a:ea typeface="Open Sans"/>
            </a:endParaRPr>
          </a:p>
          <a:p>
            <a:pPr lvl="1" fontAlgn="base">
              <a:spcBef>
                <a:spcPts val="0"/>
              </a:spcBef>
            </a:pPr>
            <a:r>
              <a:rPr lang="en-US" sz="1800" dirty="0">
                <a:ea typeface="Open Sans"/>
              </a:rPr>
              <a:t>Julie </a:t>
            </a:r>
            <a:r>
              <a:rPr lang="en-US" sz="1800" dirty="0" err="1">
                <a:ea typeface="Open Sans"/>
              </a:rPr>
              <a:t>Bataille</a:t>
            </a:r>
            <a:endParaRPr lang="en-US" sz="1800" dirty="0">
              <a:ea typeface="Open Sans"/>
            </a:endParaRPr>
          </a:p>
          <a:p>
            <a:pPr lvl="1" fontAlgn="base">
              <a:spcBef>
                <a:spcPts val="0"/>
              </a:spcBef>
            </a:pPr>
            <a:r>
              <a:rPr lang="en-US" sz="1800" dirty="0">
                <a:ea typeface="Open Sans"/>
              </a:rPr>
              <a:t>Lee </a:t>
            </a:r>
            <a:r>
              <a:rPr lang="en-US" sz="1800" dirty="0" err="1">
                <a:ea typeface="Open Sans"/>
              </a:rPr>
              <a:t>Biedrycki</a:t>
            </a:r>
            <a:r>
              <a:rPr lang="en-US" sz="1800" dirty="0">
                <a:ea typeface="Open Sans"/>
              </a:rPr>
              <a:t>, </a:t>
            </a:r>
            <a:r>
              <a:rPr lang="en-US" sz="1800" dirty="0" err="1">
                <a:ea typeface="Open Sans"/>
              </a:rPr>
              <a:t>Benefinder</a:t>
            </a:r>
            <a:endParaRPr lang="en-US" sz="1800" dirty="0">
              <a:ea typeface="Open Sans"/>
            </a:endParaRPr>
          </a:p>
          <a:p>
            <a:pPr lvl="1" fontAlgn="base">
              <a:spcBef>
                <a:spcPts val="0"/>
              </a:spcBef>
            </a:pPr>
            <a:r>
              <a:rPr lang="en-US" sz="1800" dirty="0">
                <a:ea typeface="Open Sans"/>
              </a:rPr>
              <a:t>Scott N. Castro, Medical Society of Virginia</a:t>
            </a:r>
          </a:p>
          <a:p>
            <a:pPr lvl="1" fontAlgn="base">
              <a:spcBef>
                <a:spcPts val="0"/>
              </a:spcBef>
            </a:pPr>
            <a:r>
              <a:rPr lang="en-US" sz="1800" dirty="0">
                <a:ea typeface="Open Sans"/>
              </a:rPr>
              <a:t>Craig Connors, Virginia Hospital &amp; Healthcare Association</a:t>
            </a:r>
          </a:p>
          <a:p>
            <a:pPr lvl="1" fontAlgn="base">
              <a:spcBef>
                <a:spcPts val="0"/>
              </a:spcBef>
            </a:pPr>
            <a:r>
              <a:rPr lang="en-US" sz="1800" dirty="0">
                <a:ea typeface="Open Sans"/>
              </a:rPr>
              <a:t>Elizabeth Cunningham, Virginia Legal Aid Society</a:t>
            </a:r>
          </a:p>
          <a:p>
            <a:pPr lvl="1" fontAlgn="base">
              <a:spcBef>
                <a:spcPts val="0"/>
              </a:spcBef>
            </a:pPr>
            <a:r>
              <a:rPr lang="en-US" sz="1800" dirty="0">
                <a:ea typeface="Open Sans"/>
              </a:rPr>
              <a:t>David Cummins, Serco Inc.</a:t>
            </a:r>
          </a:p>
          <a:p>
            <a:pPr lvl="1" fontAlgn="base">
              <a:spcBef>
                <a:spcPts val="0"/>
              </a:spcBef>
            </a:pPr>
            <a:r>
              <a:rPr lang="en-US" sz="1800" dirty="0">
                <a:ea typeface="Open Sans"/>
              </a:rPr>
              <a:t>Sheenu J. Kachru</a:t>
            </a:r>
          </a:p>
          <a:p>
            <a:pPr lvl="1" fontAlgn="base">
              <a:spcBef>
                <a:spcPts val="0"/>
              </a:spcBef>
            </a:pPr>
            <a:r>
              <a:rPr lang="en-US" sz="1800" dirty="0">
                <a:ea typeface="Open Sans"/>
              </a:rPr>
              <a:t>Kip Piper, Health Result Group LLC</a:t>
            </a:r>
          </a:p>
        </p:txBody>
      </p:sp>
      <p:sp>
        <p:nvSpPr>
          <p:cNvPr id="4" name="Content Placeholder 3">
            <a:extLst>
              <a:ext uri="{FF2B5EF4-FFF2-40B4-BE49-F238E27FC236}">
                <a16:creationId xmlns:a16="http://schemas.microsoft.com/office/drawing/2014/main" id="{FC37FF72-38FF-4AED-A0B6-D560663A4EEF}"/>
              </a:ext>
            </a:extLst>
          </p:cNvPr>
          <p:cNvSpPr>
            <a:spLocks noGrp="1"/>
          </p:cNvSpPr>
          <p:nvPr>
            <p:ph type="title" idx="4294967295"/>
          </p:nvPr>
        </p:nvSpPr>
        <p:spPr>
          <a:xfrm>
            <a:off x="7077075" y="685800"/>
            <a:ext cx="5114925" cy="5254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E2F5F"/>
                </a:solidFill>
                <a:effectLst/>
                <a:uLnTx/>
                <a:uFillTx/>
                <a:latin typeface="Arial" panose="020B0604020202020204" pitchFamily="34" charset="0"/>
                <a:ea typeface="+mn-ea"/>
                <a:cs typeface="Arial" panose="020B0604020202020204" pitchFamily="34" charset="0"/>
              </a:rPr>
              <a:t>Roll Call </a:t>
            </a:r>
          </a:p>
        </p:txBody>
      </p:sp>
    </p:spTree>
    <p:extLst>
      <p:ext uri="{BB962C8B-B14F-4D97-AF65-F5344CB8AC3E}">
        <p14:creationId xmlns:p14="http://schemas.microsoft.com/office/powerpoint/2010/main" val="4105429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171C3-79FC-527F-7AD4-0E1FD933C6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A2D9054-517E-6B9D-C656-D39AA3744136}"/>
              </a:ext>
            </a:extLst>
          </p:cNvPr>
          <p:cNvSpPr>
            <a:spLocks noGrp="1"/>
          </p:cNvSpPr>
          <p:nvPr>
            <p:ph type="title"/>
          </p:nvPr>
        </p:nvSpPr>
        <p:spPr/>
        <p:txBody>
          <a:bodyPr/>
          <a:lstStyle/>
          <a:p>
            <a:r>
              <a:rPr lang="en-US" sz="4400">
                <a:solidFill>
                  <a:schemeClr val="bg1"/>
                </a:solidFill>
              </a:rPr>
              <a:t>State Actions </a:t>
            </a:r>
          </a:p>
        </p:txBody>
      </p:sp>
      <p:sp>
        <p:nvSpPr>
          <p:cNvPr id="3" name="Slide Number Placeholder 2">
            <a:extLst>
              <a:ext uri="{FF2B5EF4-FFF2-40B4-BE49-F238E27FC236}">
                <a16:creationId xmlns:a16="http://schemas.microsoft.com/office/drawing/2014/main" id="{464B2048-10E5-68D7-1DAD-C21BCC4DC894}"/>
              </a:ext>
            </a:extLst>
          </p:cNvPr>
          <p:cNvSpPr>
            <a:spLocks noGrp="1"/>
          </p:cNvSpPr>
          <p:nvPr>
            <p:ph type="sldNum" sz="quarter" idx="11"/>
          </p:nvPr>
        </p:nvSpPr>
        <p:spPr>
          <a:xfrm>
            <a:off x="12982994" y="6581000"/>
            <a:ext cx="345545" cy="277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97C651F5-C859-4B6B-7615-3E09CC96719C}"/>
              </a:ext>
            </a:extLst>
          </p:cNvPr>
          <p:cNvSpPr>
            <a:spLocks noGrp="1"/>
          </p:cNvSpPr>
          <p:nvPr>
            <p:ph type="body" sz="quarter" idx="32"/>
          </p:nvPr>
        </p:nvSpPr>
        <p:spPr>
          <a:xfrm>
            <a:off x="665444" y="440245"/>
            <a:ext cx="10861109" cy="826133"/>
          </a:xfrm>
          <a:solidFill>
            <a:schemeClr val="accent2">
              <a:lumMod val="75000"/>
            </a:schemeClr>
          </a:solidFill>
        </p:spPr>
        <p:txBody>
          <a:bodyPr/>
          <a:lstStyle/>
          <a:p>
            <a:r>
              <a:rPr lang="en-US" sz="4400">
                <a:solidFill>
                  <a:schemeClr val="bg1"/>
                </a:solidFill>
              </a:rPr>
              <a:t>State </a:t>
            </a:r>
            <a:r>
              <a:rPr lang="en-US" sz="4400">
                <a:solidFill>
                  <a:schemeClr val="bg1"/>
                </a:solidFill>
                <a:latin typeface="+mj-lt"/>
              </a:rPr>
              <a:t>Actions</a:t>
            </a:r>
          </a:p>
        </p:txBody>
      </p:sp>
      <p:sp>
        <p:nvSpPr>
          <p:cNvPr id="14" name="Text Placeholder 10" descr="Flag of Washington state">
            <a:extLst>
              <a:ext uri="{FF2B5EF4-FFF2-40B4-BE49-F238E27FC236}">
                <a16:creationId xmlns:a16="http://schemas.microsoft.com/office/drawing/2014/main" id="{CB3C9FA8-F815-F398-BDEC-02AE62B807AC}"/>
              </a:ext>
            </a:extLst>
          </p:cNvPr>
          <p:cNvSpPr txBox="1">
            <a:spLocks/>
          </p:cNvSpPr>
          <p:nvPr/>
        </p:nvSpPr>
        <p:spPr>
          <a:xfrm>
            <a:off x="571562" y="233598"/>
            <a:ext cx="11048875" cy="1029827"/>
          </a:xfrm>
          <a:prstGeom prst="rect">
            <a:avLst/>
          </a:prstGeom>
          <a:solidFill>
            <a:schemeClr val="accent1"/>
          </a:solidFill>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C2995B"/>
              </a:buClr>
              <a:buSzTx/>
              <a:buFont typeface="Arial" panose="020B0604020202020204" pitchFamily="34" charset="0"/>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6C270D6-EC20-5E1F-EBAA-E665CCC34C44}"/>
              </a:ext>
            </a:extLst>
          </p:cNvPr>
          <p:cNvSpPr txBox="1"/>
          <p:nvPr/>
        </p:nvSpPr>
        <p:spPr>
          <a:xfrm>
            <a:off x="2308349" y="450130"/>
            <a:ext cx="11206765"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mbria"/>
                <a:ea typeface="Cambria"/>
                <a:cs typeface="+mn-cs"/>
              </a:rPr>
              <a:t>State Example: Washington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A1DF91A-5611-A35D-B3E8-AA8C6386F047}"/>
              </a:ext>
            </a:extLst>
          </p:cNvPr>
          <p:cNvSpPr txBox="1"/>
          <p:nvPr/>
        </p:nvSpPr>
        <p:spPr>
          <a:xfrm>
            <a:off x="666934" y="2031495"/>
            <a:ext cx="91404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What: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Washington began offering premium and cost-sharing subsides in 2023. </a:t>
            </a: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Authorizing Authority:</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rPr>
              <a:t>State Legislation: </a:t>
            </a:r>
            <a:r>
              <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3"/>
              </a:rPr>
              <a:t>SB 5733 (2021)</a:t>
            </a: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hlinkClick r:id="rId3">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Funding Mechanism: </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Appropriation out of the state's general revenue fund from the </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hlinkClick r:id="rId4"/>
              </a:rPr>
              <a:t>State Health Care Affordability Account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a:t>
            </a: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Who:</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Individuals with incomes up to 250% FPL who enroll in a silver or gold Cascade Care plan.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rPr>
              <a:t>What's Next: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The Washington Health Benefit Exchange has estimated that maintaining the same subsidy levels in 2026 will cost roughly $70 million more than is budgeted.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The state is considering a variety of approaches with the expiration of EPTCs, including </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hlinkClick r:id="rId5"/>
              </a:rPr>
              <a:t>lowering subsidies for customers eligible</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for federal advance premium tax credits.</a:t>
            </a: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pic>
        <p:nvPicPr>
          <p:cNvPr id="2" name="Picture 1" descr="Washington State Flag">
            <a:extLst>
              <a:ext uri="{FF2B5EF4-FFF2-40B4-BE49-F238E27FC236}">
                <a16:creationId xmlns:a16="http://schemas.microsoft.com/office/drawing/2014/main" id="{7F97A72A-620B-0481-8FBA-1958CDC83644}"/>
              </a:ext>
            </a:extLst>
          </p:cNvPr>
          <p:cNvPicPr>
            <a:picLocks noChangeAspect="1"/>
          </p:cNvPicPr>
          <p:nvPr/>
        </p:nvPicPr>
        <p:blipFill>
          <a:blip r:embed="rId6"/>
          <a:stretch>
            <a:fillRect/>
          </a:stretch>
        </p:blipFill>
        <p:spPr>
          <a:xfrm>
            <a:off x="927711" y="452559"/>
            <a:ext cx="1055810" cy="609113"/>
          </a:xfrm>
          <a:prstGeom prst="rect">
            <a:avLst/>
          </a:prstGeom>
        </p:spPr>
      </p:pic>
    </p:spTree>
    <p:extLst>
      <p:ext uri="{BB962C8B-B14F-4D97-AF65-F5344CB8AC3E}">
        <p14:creationId xmlns:p14="http://schemas.microsoft.com/office/powerpoint/2010/main" val="90835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nfinite question marks in 3D rendering">
            <a:extLst>
              <a:ext uri="{FF2B5EF4-FFF2-40B4-BE49-F238E27FC236}">
                <a16:creationId xmlns:a16="http://schemas.microsoft.com/office/drawing/2014/main" id="{C1168073-3D6F-70FA-DD5F-75D3C3371850}"/>
              </a:ext>
            </a:extLst>
          </p:cNvPr>
          <p:cNvPicPr>
            <a:picLocks noGrp="1" noChangeAspect="1"/>
          </p:cNvPicPr>
          <p:nvPr>
            <p:ph type="pic" sz="quarter" idx="10"/>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9297" r="19297"/>
          <a:stretch>
            <a:fillRect/>
          </a:stretch>
        </p:blipFill>
        <p:spPr/>
      </p:pic>
      <p:sp>
        <p:nvSpPr>
          <p:cNvPr id="4" name="Title 3">
            <a:extLst>
              <a:ext uri="{FF2B5EF4-FFF2-40B4-BE49-F238E27FC236}">
                <a16:creationId xmlns:a16="http://schemas.microsoft.com/office/drawing/2014/main" id="{D808D140-9CBD-95AD-A9B0-57E41AA027BC}"/>
              </a:ext>
            </a:extLst>
          </p:cNvPr>
          <p:cNvSpPr>
            <a:spLocks noGrp="1"/>
          </p:cNvSpPr>
          <p:nvPr>
            <p:ph type="ctrTitle"/>
          </p:nvPr>
        </p:nvSpPr>
        <p:spPr/>
        <p:txBody>
          <a:bodyPr/>
          <a:lstStyle/>
          <a:p>
            <a:r>
              <a:rPr lang="en-US"/>
              <a:t>Q&amp;A</a:t>
            </a:r>
          </a:p>
        </p:txBody>
      </p:sp>
    </p:spTree>
    <p:extLst>
      <p:ext uri="{BB962C8B-B14F-4D97-AF65-F5344CB8AC3E}">
        <p14:creationId xmlns:p14="http://schemas.microsoft.com/office/powerpoint/2010/main" val="153989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FDC68D-5374-711B-4E02-A1C30FE677BF}"/>
              </a:ext>
            </a:extLst>
          </p:cNvPr>
          <p:cNvSpPr>
            <a:spLocks noGrp="1"/>
          </p:cNvSpPr>
          <p:nvPr>
            <p:ph type="title"/>
          </p:nvPr>
        </p:nvSpPr>
        <p:spPr/>
        <p:txBody>
          <a:bodyPr/>
          <a:lstStyle/>
          <a:p>
            <a:r>
              <a:rPr lang="en-US">
                <a:latin typeface="Cambria"/>
                <a:ea typeface="Cambria"/>
              </a:rPr>
              <a:t>Erin Glossop</a:t>
            </a:r>
            <a:endParaRPr lang="en-US"/>
          </a:p>
        </p:txBody>
      </p:sp>
      <p:sp>
        <p:nvSpPr>
          <p:cNvPr id="4" name="Subtitle 3">
            <a:extLst>
              <a:ext uri="{FF2B5EF4-FFF2-40B4-BE49-F238E27FC236}">
                <a16:creationId xmlns:a16="http://schemas.microsoft.com/office/drawing/2014/main" id="{B3927544-BAAE-6485-7FF5-F1E1B020BA7F}"/>
              </a:ext>
            </a:extLst>
          </p:cNvPr>
          <p:cNvSpPr>
            <a:spLocks noGrp="1"/>
          </p:cNvSpPr>
          <p:nvPr>
            <p:ph type="subTitle" idx="10"/>
          </p:nvPr>
        </p:nvSpPr>
        <p:spPr/>
        <p:txBody>
          <a:bodyPr lIns="91440" tIns="45720" rIns="91440" bIns="45720" anchor="t"/>
          <a:lstStyle/>
          <a:p>
            <a:r>
              <a:rPr lang="en-US"/>
              <a:t>Policy Specialist, Health </a:t>
            </a:r>
          </a:p>
        </p:txBody>
      </p:sp>
      <p:sp>
        <p:nvSpPr>
          <p:cNvPr id="5" name="Content Placeholder 4">
            <a:extLst>
              <a:ext uri="{FF2B5EF4-FFF2-40B4-BE49-F238E27FC236}">
                <a16:creationId xmlns:a16="http://schemas.microsoft.com/office/drawing/2014/main" id="{2D675E1D-6A09-5CC2-77F3-BE9E52B055E2}"/>
              </a:ext>
            </a:extLst>
          </p:cNvPr>
          <p:cNvSpPr>
            <a:spLocks noGrp="1"/>
          </p:cNvSpPr>
          <p:nvPr>
            <p:ph sz="quarter" idx="30"/>
          </p:nvPr>
        </p:nvSpPr>
        <p:spPr/>
        <p:txBody>
          <a:bodyPr lIns="274320" tIns="45720" rIns="91440" bIns="45720" anchor="ctr"/>
          <a:lstStyle/>
          <a:p>
            <a:r>
              <a:rPr lang="en-US"/>
              <a:t>erin.glossop@ncsl.org</a:t>
            </a:r>
          </a:p>
        </p:txBody>
      </p:sp>
      <p:sp>
        <p:nvSpPr>
          <p:cNvPr id="6" name="Text Placeholder 5">
            <a:extLst>
              <a:ext uri="{FF2B5EF4-FFF2-40B4-BE49-F238E27FC236}">
                <a16:creationId xmlns:a16="http://schemas.microsoft.com/office/drawing/2014/main" id="{89A0ABDB-AE6D-4746-5ECE-DFB2B6170928}"/>
              </a:ext>
            </a:extLst>
          </p:cNvPr>
          <p:cNvSpPr>
            <a:spLocks noGrp="1"/>
          </p:cNvSpPr>
          <p:nvPr>
            <p:ph type="body" sz="quarter" idx="25"/>
          </p:nvPr>
        </p:nvSpPr>
        <p:spPr/>
        <p:txBody>
          <a:bodyPr/>
          <a:lstStyle/>
          <a:p>
            <a:r>
              <a:rPr lang="en-US"/>
              <a:t>EMAIL</a:t>
            </a:r>
          </a:p>
        </p:txBody>
      </p:sp>
      <p:sp>
        <p:nvSpPr>
          <p:cNvPr id="7" name="Content Placeholder 6">
            <a:extLst>
              <a:ext uri="{FF2B5EF4-FFF2-40B4-BE49-F238E27FC236}">
                <a16:creationId xmlns:a16="http://schemas.microsoft.com/office/drawing/2014/main" id="{2945FBF9-EB9C-4998-0D31-68A7865BCEBD}"/>
              </a:ext>
            </a:extLst>
          </p:cNvPr>
          <p:cNvSpPr>
            <a:spLocks noGrp="1"/>
          </p:cNvSpPr>
          <p:nvPr>
            <p:ph sz="quarter" idx="31"/>
          </p:nvPr>
        </p:nvSpPr>
        <p:spPr/>
        <p:txBody>
          <a:bodyPr lIns="274320" tIns="45720" rIns="91440" bIns="45720" anchor="ctr"/>
          <a:lstStyle/>
          <a:p>
            <a:r>
              <a:rPr lang="en-US"/>
              <a:t>(303) 856-1392</a:t>
            </a:r>
          </a:p>
        </p:txBody>
      </p:sp>
      <p:sp>
        <p:nvSpPr>
          <p:cNvPr id="8" name="Text Placeholder 7">
            <a:extLst>
              <a:ext uri="{FF2B5EF4-FFF2-40B4-BE49-F238E27FC236}">
                <a16:creationId xmlns:a16="http://schemas.microsoft.com/office/drawing/2014/main" id="{305D3B12-6A25-E556-65DC-F791C6A64777}"/>
              </a:ext>
            </a:extLst>
          </p:cNvPr>
          <p:cNvSpPr>
            <a:spLocks noGrp="1"/>
          </p:cNvSpPr>
          <p:nvPr>
            <p:ph type="body" sz="quarter" idx="32"/>
          </p:nvPr>
        </p:nvSpPr>
        <p:spPr/>
        <p:txBody>
          <a:bodyPr/>
          <a:lstStyle/>
          <a:p>
            <a:r>
              <a:rPr lang="en-US"/>
              <a:t>PHONE</a:t>
            </a:r>
          </a:p>
        </p:txBody>
      </p:sp>
      <p:sp>
        <p:nvSpPr>
          <p:cNvPr id="9" name="Content Placeholder 8">
            <a:extLst>
              <a:ext uri="{FF2B5EF4-FFF2-40B4-BE49-F238E27FC236}">
                <a16:creationId xmlns:a16="http://schemas.microsoft.com/office/drawing/2014/main" id="{4ECE76FA-A9CB-B56D-7E52-34CB87D9E7B9}"/>
              </a:ext>
            </a:extLst>
          </p:cNvPr>
          <p:cNvSpPr>
            <a:spLocks noGrp="1"/>
          </p:cNvSpPr>
          <p:nvPr>
            <p:ph sz="quarter" idx="33"/>
          </p:nvPr>
        </p:nvSpPr>
        <p:spPr/>
        <p:txBody>
          <a:bodyPr/>
          <a:lstStyle/>
          <a:p>
            <a:r>
              <a:rPr lang="en-US"/>
              <a:t>www.ncsl.org</a:t>
            </a:r>
          </a:p>
        </p:txBody>
      </p:sp>
      <p:sp>
        <p:nvSpPr>
          <p:cNvPr id="10" name="Text Placeholder 9">
            <a:extLst>
              <a:ext uri="{FF2B5EF4-FFF2-40B4-BE49-F238E27FC236}">
                <a16:creationId xmlns:a16="http://schemas.microsoft.com/office/drawing/2014/main" id="{524EE673-B89D-754C-6FD0-2F5110BDBE6D}"/>
              </a:ext>
            </a:extLst>
          </p:cNvPr>
          <p:cNvSpPr>
            <a:spLocks noGrp="1"/>
          </p:cNvSpPr>
          <p:nvPr>
            <p:ph type="body" sz="quarter" idx="34"/>
          </p:nvPr>
        </p:nvSpPr>
        <p:spPr/>
        <p:txBody>
          <a:bodyPr/>
          <a:lstStyle/>
          <a:p>
            <a:r>
              <a:rPr lang="en-US"/>
              <a:t>WEB</a:t>
            </a:r>
          </a:p>
        </p:txBody>
      </p:sp>
      <p:sp>
        <p:nvSpPr>
          <p:cNvPr id="12" name="Content Placeholder 11">
            <a:extLst>
              <a:ext uri="{FF2B5EF4-FFF2-40B4-BE49-F238E27FC236}">
                <a16:creationId xmlns:a16="http://schemas.microsoft.com/office/drawing/2014/main" id="{FB25DBD6-487B-470E-EB47-A25684992138}"/>
              </a:ext>
            </a:extLst>
          </p:cNvPr>
          <p:cNvSpPr>
            <a:spLocks noGrp="1"/>
          </p:cNvSpPr>
          <p:nvPr>
            <p:ph sz="quarter" idx="37"/>
          </p:nvPr>
        </p:nvSpPr>
        <p:spPr/>
        <p:txBody>
          <a:bodyPr/>
          <a:lstStyle/>
          <a:p>
            <a:r>
              <a:rPr lang="en-US"/>
              <a:t>Reach out anytime!</a:t>
            </a:r>
          </a:p>
        </p:txBody>
      </p:sp>
      <p:pic>
        <p:nvPicPr>
          <p:cNvPr id="20" name="Picture 19" descr="Top shot of a representation of networks with stick figures.">
            <a:extLst>
              <a:ext uri="{FF2B5EF4-FFF2-40B4-BE49-F238E27FC236}">
                <a16:creationId xmlns:a16="http://schemas.microsoft.com/office/drawing/2014/main" id="{AFA1CECB-BB49-3C38-F2EF-CAA9199583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79" y="1"/>
            <a:ext cx="6413979" cy="4268248"/>
          </a:xfrm>
          <a:prstGeom prst="rect">
            <a:avLst/>
          </a:prstGeom>
        </p:spPr>
      </p:pic>
      <p:sp>
        <p:nvSpPr>
          <p:cNvPr id="2" name="Slide Number Placeholder 1">
            <a:extLst>
              <a:ext uri="{FF2B5EF4-FFF2-40B4-BE49-F238E27FC236}">
                <a16:creationId xmlns:a16="http://schemas.microsoft.com/office/drawing/2014/main" id="{577F682C-014F-09E1-B8BB-7289445D841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Placeholder 17">
            <a:extLst>
              <a:ext uri="{FF2B5EF4-FFF2-40B4-BE49-F238E27FC236}">
                <a16:creationId xmlns:a16="http://schemas.microsoft.com/office/drawing/2014/main" id="{7530C6CE-E390-D88F-63CA-3FEE886AA94C}"/>
              </a:ext>
              <a:ext uri="{C183D7F6-B498-43B3-948B-1728B52AA6E4}">
                <adec:decorative xmlns:adec="http://schemas.microsoft.com/office/drawing/2017/decorative" val="1"/>
              </a:ext>
            </a:extLst>
          </p:cNvPr>
          <p:cNvPicPr>
            <a:picLocks noGrp="1" noChangeAspect="1"/>
          </p:cNvPicPr>
          <p:nvPr>
            <p:ph type="pic" sz="quarter" idx="36"/>
          </p:nvPr>
        </p:nvPicPr>
        <p:blipFill>
          <a:blip r:embed="rId3"/>
          <a:srcRect t="10546" b="10546"/>
          <a:stretch/>
        </p:blipFill>
        <p:spPr>
          <a:xfrm>
            <a:off x="252571" y="4790801"/>
            <a:ext cx="1249758" cy="1314950"/>
          </a:xfrm>
          <a:prstGeom prst="rect">
            <a:avLst/>
          </a:prstGeom>
          <a:solidFill>
            <a:srgbClr val="FFFFFF">
              <a:alpha val="70000"/>
            </a:srgbClr>
          </a:solidFill>
          <a:ln w="12700" cap="flat" cmpd="sng" algn="ctr">
            <a:noFill/>
            <a:prstDash val="solid"/>
            <a:miter lim="800000"/>
          </a:ln>
          <a:effectLst/>
        </p:spPr>
      </p:pic>
    </p:spTree>
    <p:extLst>
      <p:ext uri="{BB962C8B-B14F-4D97-AF65-F5344CB8AC3E}">
        <p14:creationId xmlns:p14="http://schemas.microsoft.com/office/powerpoint/2010/main" val="2244639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BA7A5F-F8C9-3996-276B-C364BFDC5BA7}"/>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D6C5813A-3E9A-3280-C856-35C9C4D2F2FB}"/>
              </a:ext>
            </a:extLst>
          </p:cNvPr>
          <p:cNvSpPr>
            <a:spLocks noGrp="1"/>
          </p:cNvSpPr>
          <p:nvPr>
            <p:ph type="title"/>
          </p:nvPr>
        </p:nvSpPr>
        <p:spPr/>
        <p:txBody>
          <a:bodyPr>
            <a:normAutofit/>
          </a:bodyPr>
          <a:lstStyle/>
          <a:p>
            <a:pPr algn="r"/>
            <a:r>
              <a:rPr lang="en-US" sz="3200" dirty="0"/>
              <a:t>Questions?</a:t>
            </a:r>
          </a:p>
        </p:txBody>
      </p:sp>
      <p:sp>
        <p:nvSpPr>
          <p:cNvPr id="4" name="Slide Number Placeholder 3">
            <a:extLst>
              <a:ext uri="{FF2B5EF4-FFF2-40B4-BE49-F238E27FC236}">
                <a16:creationId xmlns:a16="http://schemas.microsoft.com/office/drawing/2014/main" id="{0046E6B7-C1B5-2B21-20B8-22B9478C80B6}"/>
              </a:ext>
            </a:extLst>
          </p:cNvPr>
          <p:cNvSpPr>
            <a:spLocks noGrp="1"/>
          </p:cNvSpPr>
          <p:nvPr>
            <p:ph type="sldNum" sz="quarter" idx="4"/>
          </p:nvPr>
        </p:nvSpPr>
        <p:spPr/>
        <p:txBody>
          <a:bodyPr/>
          <a:lstStyle/>
          <a:p>
            <a:fld id="{D70D2D3D-8C18-5F4C-AE5B-9418F7C80968}" type="slidenum">
              <a:rPr lang="en-US" smtClean="0"/>
              <a:pPr/>
              <a:t>43</a:t>
            </a:fld>
            <a:endParaRPr lang="en-US"/>
          </a:p>
        </p:txBody>
      </p:sp>
    </p:spTree>
    <p:extLst>
      <p:ext uri="{BB962C8B-B14F-4D97-AF65-F5344CB8AC3E}">
        <p14:creationId xmlns:p14="http://schemas.microsoft.com/office/powerpoint/2010/main" val="3517998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EA63-BC53-4B64-844A-D39B4D40BD77}"/>
              </a:ext>
            </a:extLst>
          </p:cNvPr>
          <p:cNvSpPr>
            <a:spLocks noGrp="1"/>
          </p:cNvSpPr>
          <p:nvPr>
            <p:ph type="title"/>
          </p:nvPr>
        </p:nvSpPr>
        <p:spPr>
          <a:xfrm>
            <a:off x="208058" y="2495550"/>
            <a:ext cx="6649067" cy="3505200"/>
          </a:xfrm>
        </p:spPr>
        <p:txBody>
          <a:bodyPr>
            <a:normAutofit/>
          </a:bodyPr>
          <a:lstStyle/>
          <a:p>
            <a:pPr algn="r">
              <a:tabLst>
                <a:tab pos="2971800" algn="l"/>
              </a:tabLst>
            </a:pPr>
            <a:br>
              <a:rPr lang="en-US" sz="2000" b="0">
                <a:latin typeface="+mj-lt"/>
              </a:rPr>
            </a:br>
            <a:r>
              <a:rPr lang="en-US" sz="2000" b="0">
                <a:latin typeface="+mj-lt"/>
                <a:cs typeface="Arial"/>
              </a:rPr>
              <a:t>Public Comments are accepted on an ongoing basis at: </a:t>
            </a:r>
            <a:br>
              <a:rPr lang="en-US" sz="2000" b="0">
                <a:latin typeface="+mj-lt"/>
              </a:rPr>
            </a:br>
            <a:r>
              <a:rPr lang="en-US" sz="2000" u="sng">
                <a:solidFill>
                  <a:schemeClr val="accent1">
                    <a:lumMod val="20000"/>
                    <a:lumOff val="80000"/>
                  </a:schemeClr>
                </a:solidFill>
                <a:latin typeface="+mj-lt"/>
                <a:cs typeface="Arial"/>
              </a:rPr>
              <a:t>HBEAdvisoryCommittee@scc.virginia.gov</a:t>
            </a:r>
            <a:endParaRPr lang="en-US" sz="2000" b="0">
              <a:latin typeface="+mj-lt"/>
              <a:cs typeface="Arial"/>
            </a:endParaRPr>
          </a:p>
        </p:txBody>
      </p:sp>
    </p:spTree>
    <p:extLst>
      <p:ext uri="{BB962C8B-B14F-4D97-AF65-F5344CB8AC3E}">
        <p14:creationId xmlns:p14="http://schemas.microsoft.com/office/powerpoint/2010/main" val="153849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1F3D-5EB9-F605-34C7-C9D2BEE5FEBC}"/>
              </a:ext>
            </a:extLst>
          </p:cNvPr>
          <p:cNvSpPr>
            <a:spLocks noGrp="1"/>
          </p:cNvSpPr>
          <p:nvPr>
            <p:ph type="title"/>
          </p:nvPr>
        </p:nvSpPr>
        <p:spPr>
          <a:xfrm>
            <a:off x="1425677" y="3429000"/>
            <a:ext cx="5864114" cy="2069119"/>
          </a:xfrm>
        </p:spPr>
        <p:txBody>
          <a:bodyPr>
            <a:normAutofit/>
          </a:bodyPr>
          <a:lstStyle/>
          <a:p>
            <a:r>
              <a:rPr lang="en-US"/>
              <a:t>Plan Year 2026: </a:t>
            </a:r>
            <a:br>
              <a:rPr lang="en-US"/>
            </a:br>
            <a:r>
              <a:rPr lang="en-US"/>
              <a:t>Federal Policy Changes Open Enrollment Preparations  </a:t>
            </a:r>
          </a:p>
        </p:txBody>
      </p:sp>
      <p:sp>
        <p:nvSpPr>
          <p:cNvPr id="4" name="Slide Number Placeholder 3">
            <a:extLst>
              <a:ext uri="{FF2B5EF4-FFF2-40B4-BE49-F238E27FC236}">
                <a16:creationId xmlns:a16="http://schemas.microsoft.com/office/drawing/2014/main" id="{8517CDF0-D488-8B44-D2DC-C15AB1D71C44}"/>
              </a:ext>
            </a:extLst>
          </p:cNvPr>
          <p:cNvSpPr>
            <a:spLocks noGrp="1"/>
          </p:cNvSpPr>
          <p:nvPr>
            <p:ph type="sldNum" sz="quarter" idx="4"/>
          </p:nvPr>
        </p:nvSpPr>
        <p:spPr>
          <a:xfrm>
            <a:off x="9448800" y="6492875"/>
            <a:ext cx="2743200" cy="365125"/>
          </a:xfrm>
        </p:spPr>
        <p:txBody>
          <a:bodyPr/>
          <a:lstStyle/>
          <a:p>
            <a:fld id="{D70D2D3D-8C18-5F4C-AE5B-9418F7C80968}" type="slidenum">
              <a:rPr lang="en-US" smtClean="0"/>
              <a:pPr/>
              <a:t>5</a:t>
            </a:fld>
            <a:endParaRPr lang="en-US"/>
          </a:p>
        </p:txBody>
      </p:sp>
    </p:spTree>
    <p:extLst>
      <p:ext uri="{BB962C8B-B14F-4D97-AF65-F5344CB8AC3E}">
        <p14:creationId xmlns:p14="http://schemas.microsoft.com/office/powerpoint/2010/main" val="220506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807989" y="2082800"/>
            <a:ext cx="10698211" cy="0"/>
          </a:xfrm>
          <a:prstGeom prst="line">
            <a:avLst/>
          </a:prstGeom>
          <a:ln w="19050" cap="flat">
            <a:solidFill>
              <a:srgbClr val="339999"/>
            </a:solidFill>
            <a:prstDash val="solid"/>
            <a:headEnd type="none" w="sm" len="sm"/>
            <a:tailEnd type="none" w="sm" len="sm"/>
          </a:ln>
        </p:spPr>
        <p:txBody>
          <a:bodyPr/>
          <a:lstStyle/>
          <a:p>
            <a:endParaRPr lang="en-US" sz="1200">
              <a:solidFill>
                <a:srgbClr val="1E2F5F"/>
              </a:solidFill>
              <a:latin typeface="+mj-lt"/>
            </a:endParaRPr>
          </a:p>
        </p:txBody>
      </p:sp>
      <p:grpSp>
        <p:nvGrpSpPr>
          <p:cNvPr id="3" name="Group 3">
            <a:extLst>
              <a:ext uri="{C183D7F6-B498-43B3-948B-1728B52AA6E4}">
                <adec:decorative xmlns:adec="http://schemas.microsoft.com/office/drawing/2017/decorative" val="1"/>
              </a:ext>
            </a:extLst>
          </p:cNvPr>
          <p:cNvGrpSpPr/>
          <p:nvPr/>
        </p:nvGrpSpPr>
        <p:grpSpPr>
          <a:xfrm>
            <a:off x="685800" y="1974850"/>
            <a:ext cx="217439" cy="21743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F5F"/>
            </a:solidFill>
          </p:spPr>
          <p:txBody>
            <a:bodyPr/>
            <a:lstStyle/>
            <a:p>
              <a:endParaRPr lang="en-US" sz="1200">
                <a:solidFill>
                  <a:srgbClr val="1E2F5F"/>
                </a:solidFill>
                <a:latin typeface="+mj-lt"/>
              </a:endParaRPr>
            </a:p>
          </p:txBody>
        </p:sp>
        <p:sp>
          <p:nvSpPr>
            <p:cNvPr id="5" name="TextBox 5"/>
            <p:cNvSpPr txBox="1"/>
            <p:nvPr/>
          </p:nvSpPr>
          <p:spPr>
            <a:xfrm>
              <a:off x="76200" y="47625"/>
              <a:ext cx="660400" cy="688975"/>
            </a:xfrm>
            <a:prstGeom prst="rect">
              <a:avLst/>
            </a:prstGeom>
          </p:spPr>
          <p:txBody>
            <a:bodyPr lIns="33867" tIns="33867" rIns="33867" bIns="33867" rtlCol="0" anchor="ctr"/>
            <a:lstStyle/>
            <a:p>
              <a:pPr algn="ctr">
                <a:lnSpc>
                  <a:spcPts val="1187"/>
                </a:lnSpc>
              </a:pPr>
              <a:endParaRPr sz="1200">
                <a:solidFill>
                  <a:srgbClr val="1E2F5F"/>
                </a:solidFill>
                <a:latin typeface="+mj-lt"/>
              </a:endParaRPr>
            </a:p>
          </p:txBody>
        </p:sp>
      </p:grpSp>
      <p:grpSp>
        <p:nvGrpSpPr>
          <p:cNvPr id="6" name="Group 6">
            <a:extLst>
              <a:ext uri="{C183D7F6-B498-43B3-948B-1728B52AA6E4}">
                <adec:decorative xmlns:adec="http://schemas.microsoft.com/office/drawing/2017/decorative" val="1"/>
              </a:ext>
            </a:extLst>
          </p:cNvPr>
          <p:cNvGrpSpPr/>
          <p:nvPr/>
        </p:nvGrpSpPr>
        <p:grpSpPr>
          <a:xfrm>
            <a:off x="3544839" y="1974850"/>
            <a:ext cx="217439" cy="21743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F5F"/>
            </a:solidFill>
          </p:spPr>
          <p:txBody>
            <a:bodyPr/>
            <a:lstStyle/>
            <a:p>
              <a:endParaRPr lang="en-US" sz="1200">
                <a:solidFill>
                  <a:srgbClr val="1E2F5F"/>
                </a:solidFill>
                <a:latin typeface="+mj-lt"/>
              </a:endParaRPr>
            </a:p>
          </p:txBody>
        </p:sp>
        <p:sp>
          <p:nvSpPr>
            <p:cNvPr id="8" name="TextBox 8"/>
            <p:cNvSpPr txBox="1"/>
            <p:nvPr/>
          </p:nvSpPr>
          <p:spPr>
            <a:xfrm>
              <a:off x="76200" y="47625"/>
              <a:ext cx="660400" cy="688975"/>
            </a:xfrm>
            <a:prstGeom prst="rect">
              <a:avLst/>
            </a:prstGeom>
          </p:spPr>
          <p:txBody>
            <a:bodyPr lIns="33867" tIns="33867" rIns="33867" bIns="33867" rtlCol="0" anchor="ctr"/>
            <a:lstStyle/>
            <a:p>
              <a:pPr algn="ctr">
                <a:lnSpc>
                  <a:spcPts val="1187"/>
                </a:lnSpc>
              </a:pPr>
              <a:endParaRPr sz="1200">
                <a:solidFill>
                  <a:srgbClr val="1E2F5F"/>
                </a:solidFill>
                <a:latin typeface="+mj-lt"/>
              </a:endParaRPr>
            </a:p>
          </p:txBody>
        </p:sp>
      </p:grpSp>
      <p:grpSp>
        <p:nvGrpSpPr>
          <p:cNvPr id="9" name="Group 9">
            <a:extLst>
              <a:ext uri="{C183D7F6-B498-43B3-948B-1728B52AA6E4}">
                <adec:decorative xmlns:adec="http://schemas.microsoft.com/office/drawing/2017/decorative" val="1"/>
              </a:ext>
            </a:extLst>
          </p:cNvPr>
          <p:cNvGrpSpPr/>
          <p:nvPr/>
        </p:nvGrpSpPr>
        <p:grpSpPr>
          <a:xfrm>
            <a:off x="6403878" y="1974850"/>
            <a:ext cx="217439" cy="2174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F5F"/>
            </a:solidFill>
          </p:spPr>
          <p:txBody>
            <a:bodyPr/>
            <a:lstStyle/>
            <a:p>
              <a:endParaRPr lang="en-US" sz="1200">
                <a:solidFill>
                  <a:srgbClr val="1E2F5F"/>
                </a:solidFill>
                <a:latin typeface="+mj-lt"/>
              </a:endParaRPr>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a:lnSpc>
                  <a:spcPts val="1187"/>
                </a:lnSpc>
              </a:pPr>
              <a:endParaRPr sz="1200">
                <a:solidFill>
                  <a:srgbClr val="1E2F5F"/>
                </a:solidFill>
                <a:latin typeface="+mj-lt"/>
              </a:endParaRPr>
            </a:p>
          </p:txBody>
        </p:sp>
      </p:grpSp>
      <p:grpSp>
        <p:nvGrpSpPr>
          <p:cNvPr id="12" name="Group 12">
            <a:extLst>
              <a:ext uri="{C183D7F6-B498-43B3-948B-1728B52AA6E4}">
                <adec:decorative xmlns:adec="http://schemas.microsoft.com/office/drawing/2017/decorative" val="1"/>
              </a:ext>
            </a:extLst>
          </p:cNvPr>
          <p:cNvGrpSpPr/>
          <p:nvPr/>
        </p:nvGrpSpPr>
        <p:grpSpPr>
          <a:xfrm>
            <a:off x="9262917" y="1974850"/>
            <a:ext cx="217439" cy="2174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F5F"/>
            </a:solidFill>
          </p:spPr>
          <p:txBody>
            <a:bodyPr/>
            <a:lstStyle/>
            <a:p>
              <a:endParaRPr lang="en-US" sz="1200">
                <a:solidFill>
                  <a:srgbClr val="1E2F5F"/>
                </a:solidFill>
                <a:latin typeface="+mj-lt"/>
              </a:endParaRPr>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187"/>
                </a:lnSpc>
              </a:pPr>
              <a:endParaRPr sz="1200">
                <a:solidFill>
                  <a:srgbClr val="1E2F5F"/>
                </a:solidFill>
                <a:latin typeface="+mj-lt"/>
              </a:endParaRPr>
            </a:p>
          </p:txBody>
        </p:sp>
      </p:grpSp>
      <p:sp>
        <p:nvSpPr>
          <p:cNvPr id="18" name="TextBox 18">
            <a:extLst>
              <a:ext uri="{C183D7F6-B498-43B3-948B-1728B52AA6E4}">
                <adec:decorative xmlns:adec="http://schemas.microsoft.com/office/drawing/2017/decorative" val="1"/>
              </a:ext>
            </a:extLst>
          </p:cNvPr>
          <p:cNvSpPr txBox="1">
            <a:spLocks noGrp="1"/>
          </p:cNvSpPr>
          <p:nvPr>
            <p:ph type="title" idx="4294967295"/>
          </p:nvPr>
        </p:nvSpPr>
        <p:spPr>
          <a:xfrm>
            <a:off x="685800" y="647700"/>
            <a:ext cx="10820400" cy="5880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76"/>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E2F5F"/>
                </a:solidFill>
                <a:effectLst/>
                <a:uLnTx/>
                <a:uFillTx/>
                <a:latin typeface="+mj-lt"/>
                <a:ea typeface="Quando"/>
                <a:cs typeface="Quando"/>
                <a:sym typeface="Quando"/>
              </a:rPr>
              <a:t>Road To </a:t>
            </a:r>
            <a:r>
              <a:rPr kumimoji="0" lang="en-US" sz="4000" b="1" i="0" u="none" strike="noStrike" kern="1200" cap="none" spc="0" normalizeH="0" baseline="0" noProof="0" dirty="0">
                <a:ln>
                  <a:noFill/>
                </a:ln>
                <a:solidFill>
                  <a:srgbClr val="1E2F5F"/>
                </a:solidFill>
                <a:effectLst/>
                <a:uLnTx/>
                <a:uFillTx/>
                <a:latin typeface="+mj-lt"/>
                <a:ea typeface="+mj-ea"/>
                <a:cs typeface="Arial" panose="020B0604020202020204" pitchFamily="34" charset="0"/>
                <a:sym typeface="Quando"/>
              </a:rPr>
              <a:t>Open</a:t>
            </a:r>
            <a:r>
              <a:rPr kumimoji="0" lang="en-US" sz="4000" b="1" i="0" u="none" strike="noStrike" kern="1200" cap="none" spc="0" normalizeH="0" baseline="0" noProof="0" dirty="0">
                <a:ln>
                  <a:noFill/>
                </a:ln>
                <a:solidFill>
                  <a:srgbClr val="1E2F5F"/>
                </a:solidFill>
                <a:effectLst/>
                <a:uLnTx/>
                <a:uFillTx/>
                <a:latin typeface="+mj-lt"/>
                <a:ea typeface="Quando"/>
                <a:cs typeface="Quando"/>
                <a:sym typeface="Quando"/>
              </a:rPr>
              <a:t> Enrollment</a:t>
            </a:r>
          </a:p>
        </p:txBody>
      </p:sp>
      <p:grpSp>
        <p:nvGrpSpPr>
          <p:cNvPr id="19" name="Group 19">
            <a:extLst>
              <a:ext uri="{C183D7F6-B498-43B3-948B-1728B52AA6E4}">
                <adec:decorative xmlns:adec="http://schemas.microsoft.com/office/drawing/2017/decorative" val="1"/>
              </a:ext>
            </a:extLst>
          </p:cNvPr>
          <p:cNvGrpSpPr/>
          <p:nvPr/>
        </p:nvGrpSpPr>
        <p:grpSpPr>
          <a:xfrm>
            <a:off x="685801" y="2640114"/>
            <a:ext cx="2243283" cy="3137642"/>
            <a:chOff x="0" y="-57149"/>
            <a:chExt cx="4486566" cy="6275276"/>
          </a:xfrm>
        </p:grpSpPr>
        <p:sp>
          <p:nvSpPr>
            <p:cNvPr id="20" name="TextBox 20"/>
            <p:cNvSpPr txBox="1"/>
            <p:nvPr/>
          </p:nvSpPr>
          <p:spPr>
            <a:xfrm>
              <a:off x="0" y="-57149"/>
              <a:ext cx="4486566" cy="701603"/>
            </a:xfrm>
            <a:prstGeom prst="rect">
              <a:avLst/>
            </a:prstGeom>
          </p:spPr>
          <p:txBody>
            <a:bodyPr lIns="0" tIns="0" rIns="0" bIns="0" rtlCol="0" anchor="t">
              <a:spAutoFit/>
            </a:bodyPr>
            <a:lstStyle/>
            <a:p>
              <a:pPr>
                <a:lnSpc>
                  <a:spcPts val="2987"/>
                </a:lnSpc>
                <a:spcBef>
                  <a:spcPct val="0"/>
                </a:spcBef>
              </a:pPr>
              <a:r>
                <a:rPr lang="en-US" sz="2200" b="1">
                  <a:solidFill>
                    <a:srgbClr val="339999"/>
                  </a:solidFill>
                  <a:latin typeface="+mj-lt"/>
                  <a:ea typeface="Quando"/>
                  <a:cs typeface="Quando"/>
                  <a:sym typeface="Quando"/>
                </a:rPr>
                <a:t>August</a:t>
              </a:r>
            </a:p>
          </p:txBody>
        </p:sp>
        <p:sp>
          <p:nvSpPr>
            <p:cNvPr id="21" name="TextBox 21"/>
            <p:cNvSpPr txBox="1"/>
            <p:nvPr/>
          </p:nvSpPr>
          <p:spPr>
            <a:xfrm>
              <a:off x="0" y="801266"/>
              <a:ext cx="4486566" cy="5416861"/>
            </a:xfrm>
            <a:prstGeom prst="rect">
              <a:avLst/>
            </a:prstGeom>
          </p:spPr>
          <p:txBody>
            <a:bodyPr lIns="0" tIns="0" rIns="0" bIns="0" rtlCol="0" anchor="t">
              <a:spAutoFit/>
            </a:bodyPr>
            <a:lstStyle/>
            <a:p>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System updates to implement new federal changes</a:t>
              </a:r>
            </a:p>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Pre-renewal notices sent to consumers</a:t>
              </a:r>
            </a:p>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Complete training modules for agents and assisters</a:t>
              </a:r>
            </a:p>
          </p:txBody>
        </p:sp>
      </p:grpSp>
      <p:grpSp>
        <p:nvGrpSpPr>
          <p:cNvPr id="22" name="Group 22">
            <a:extLst>
              <a:ext uri="{C183D7F6-B498-43B3-948B-1728B52AA6E4}">
                <adec:decorative xmlns:adec="http://schemas.microsoft.com/office/drawing/2017/decorative" val="1"/>
              </a:ext>
            </a:extLst>
          </p:cNvPr>
          <p:cNvGrpSpPr/>
          <p:nvPr/>
        </p:nvGrpSpPr>
        <p:grpSpPr>
          <a:xfrm>
            <a:off x="3544839" y="2640114"/>
            <a:ext cx="2243283" cy="2891421"/>
            <a:chOff x="0" y="-57149"/>
            <a:chExt cx="4486566" cy="5782834"/>
          </a:xfrm>
        </p:grpSpPr>
        <p:sp>
          <p:nvSpPr>
            <p:cNvPr id="23" name="TextBox 23"/>
            <p:cNvSpPr txBox="1"/>
            <p:nvPr/>
          </p:nvSpPr>
          <p:spPr>
            <a:xfrm>
              <a:off x="0" y="-57149"/>
              <a:ext cx="4486566" cy="701603"/>
            </a:xfrm>
            <a:prstGeom prst="rect">
              <a:avLst/>
            </a:prstGeom>
          </p:spPr>
          <p:txBody>
            <a:bodyPr lIns="0" tIns="0" rIns="0" bIns="0" rtlCol="0" anchor="t">
              <a:spAutoFit/>
            </a:bodyPr>
            <a:lstStyle/>
            <a:p>
              <a:pPr>
                <a:lnSpc>
                  <a:spcPts val="2987"/>
                </a:lnSpc>
                <a:spcBef>
                  <a:spcPct val="0"/>
                </a:spcBef>
              </a:pPr>
              <a:r>
                <a:rPr lang="en-US" sz="2200" b="1">
                  <a:solidFill>
                    <a:srgbClr val="339999"/>
                  </a:solidFill>
                  <a:latin typeface="+mj-lt"/>
                  <a:ea typeface="Quando"/>
                  <a:cs typeface="Quando"/>
                  <a:sym typeface="Quando"/>
                </a:rPr>
                <a:t>September</a:t>
              </a:r>
            </a:p>
          </p:txBody>
        </p:sp>
        <p:sp>
          <p:nvSpPr>
            <p:cNvPr id="24" name="TextBox 24" descr="September: &#10;Major system release to our platform&#10;&#10;Carrier plan certification &amp; upload&#10;&#10;Renewals processed in staging environment&#10;"/>
            <p:cNvSpPr txBox="1"/>
            <p:nvPr/>
          </p:nvSpPr>
          <p:spPr>
            <a:xfrm>
              <a:off x="0" y="801266"/>
              <a:ext cx="4486566" cy="4924419"/>
            </a:xfrm>
            <a:prstGeom prst="rect">
              <a:avLst/>
            </a:prstGeom>
          </p:spPr>
          <p:txBody>
            <a:bodyPr lIns="0" tIns="0" rIns="0" bIns="0" rtlCol="0" anchor="t">
              <a:spAutoFit/>
            </a:bodyPr>
            <a:lstStyle/>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Major system release to our platform</a:t>
              </a:r>
            </a:p>
            <a:p>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Carrier plan certification &amp; upload</a:t>
              </a:r>
            </a:p>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Renewals processed in staging environment</a:t>
              </a:r>
            </a:p>
          </p:txBody>
        </p:sp>
      </p:grpSp>
      <p:grpSp>
        <p:nvGrpSpPr>
          <p:cNvPr id="25" name="Group 25">
            <a:extLst>
              <a:ext uri="{C183D7F6-B498-43B3-948B-1728B52AA6E4}">
                <adec:decorative xmlns:adec="http://schemas.microsoft.com/office/drawing/2017/decorative" val="1"/>
              </a:ext>
            </a:extLst>
          </p:cNvPr>
          <p:cNvGrpSpPr/>
          <p:nvPr/>
        </p:nvGrpSpPr>
        <p:grpSpPr>
          <a:xfrm>
            <a:off x="9262917" y="2640114"/>
            <a:ext cx="2243283" cy="1585807"/>
            <a:chOff x="0" y="-57149"/>
            <a:chExt cx="4486566" cy="3171610"/>
          </a:xfrm>
        </p:grpSpPr>
        <p:sp>
          <p:nvSpPr>
            <p:cNvPr id="26" name="TextBox 26"/>
            <p:cNvSpPr txBox="1"/>
            <p:nvPr/>
          </p:nvSpPr>
          <p:spPr>
            <a:xfrm>
              <a:off x="0" y="-57149"/>
              <a:ext cx="4486566" cy="701603"/>
            </a:xfrm>
            <a:prstGeom prst="rect">
              <a:avLst/>
            </a:prstGeom>
          </p:spPr>
          <p:txBody>
            <a:bodyPr lIns="0" tIns="0" rIns="0" bIns="0" rtlCol="0" anchor="t">
              <a:spAutoFit/>
            </a:bodyPr>
            <a:lstStyle/>
            <a:p>
              <a:pPr>
                <a:lnSpc>
                  <a:spcPts val="2987"/>
                </a:lnSpc>
                <a:spcBef>
                  <a:spcPct val="0"/>
                </a:spcBef>
              </a:pPr>
              <a:r>
                <a:rPr lang="en-US" sz="2200" b="1">
                  <a:solidFill>
                    <a:srgbClr val="339999"/>
                  </a:solidFill>
                  <a:latin typeface="Arial" panose="020B0604020202020204" pitchFamily="34" charset="0"/>
                  <a:ea typeface="Quando"/>
                  <a:cs typeface="Arial" panose="020B0604020202020204" pitchFamily="34" charset="0"/>
                  <a:sym typeface="Quando"/>
                </a:rPr>
                <a:t>November</a:t>
              </a:r>
            </a:p>
          </p:txBody>
        </p:sp>
        <p:sp>
          <p:nvSpPr>
            <p:cNvPr id="27" name="TextBox 27"/>
            <p:cNvSpPr txBox="1"/>
            <p:nvPr/>
          </p:nvSpPr>
          <p:spPr>
            <a:xfrm>
              <a:off x="0" y="801266"/>
              <a:ext cx="4486566" cy="2313195"/>
            </a:xfrm>
            <a:prstGeom prst="rect">
              <a:avLst/>
            </a:prstGeom>
          </p:spPr>
          <p:txBody>
            <a:bodyPr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E2F5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2F5F"/>
                  </a:solidFill>
                  <a:effectLst/>
                  <a:uLnTx/>
                  <a:uFillTx/>
                  <a:latin typeface="Arial" panose="020B0604020202020204" pitchFamily="34" charset="0"/>
                  <a:ea typeface="+mn-ea"/>
                  <a:cs typeface="Arial" panose="020B0604020202020204" pitchFamily="34" charset="0"/>
                </a:rPr>
                <a:t>Open enrollment period begins November 1</a:t>
              </a:r>
              <a:r>
                <a:rPr kumimoji="0" lang="en-US" sz="1600" b="0" i="0" u="none" strike="noStrike" kern="1200" cap="none" spc="0" normalizeH="0" baseline="30000" noProof="0" dirty="0">
                  <a:ln>
                    <a:noFill/>
                  </a:ln>
                  <a:solidFill>
                    <a:srgbClr val="1E2F5F"/>
                  </a:solidFill>
                  <a:effectLst/>
                  <a:uLnTx/>
                  <a:uFillTx/>
                  <a:latin typeface="Arial" panose="020B0604020202020204" pitchFamily="34" charset="0"/>
                  <a:ea typeface="+mn-ea"/>
                  <a:cs typeface="Arial" panose="020B0604020202020204" pitchFamily="34" charset="0"/>
                </a:rPr>
                <a:t>st</a:t>
              </a:r>
              <a:r>
                <a:rPr kumimoji="0" lang="en-US" sz="1600" b="0" i="0" u="none" strike="noStrike" kern="1200" cap="none" spc="0" normalizeH="0" baseline="0" noProof="0" dirty="0">
                  <a:ln>
                    <a:noFill/>
                  </a:ln>
                  <a:solidFill>
                    <a:srgbClr val="1E2F5F"/>
                  </a:solidFill>
                  <a:effectLst/>
                  <a:uLnTx/>
                  <a:uFillTx/>
                  <a:latin typeface="Arial" panose="020B0604020202020204" pitchFamily="34" charset="0"/>
                  <a:ea typeface="+mn-ea"/>
                  <a:cs typeface="Arial" panose="020B0604020202020204" pitchFamily="34" charset="0"/>
                </a:rPr>
                <a:t> </a:t>
              </a:r>
            </a:p>
            <a:p>
              <a:pPr marL="171450" indent="-171450">
                <a:lnSpc>
                  <a:spcPts val="1291"/>
                </a:lnSpc>
                <a:spcBef>
                  <a:spcPct val="0"/>
                </a:spcBef>
                <a:buFont typeface="Arial" panose="020B0604020202020204" pitchFamily="34" charset="0"/>
                <a:buChar char="•"/>
              </a:pPr>
              <a:endParaRPr lang="en-US" sz="1600" dirty="0">
                <a:solidFill>
                  <a:srgbClr val="1E2F5F"/>
                </a:solidFill>
                <a:latin typeface="Arial" panose="020B0604020202020204" pitchFamily="34" charset="0"/>
                <a:ea typeface="DM Sans"/>
                <a:cs typeface="Arial" panose="020B0604020202020204" pitchFamily="34" charset="0"/>
                <a:sym typeface="DM Sans"/>
              </a:endParaRPr>
            </a:p>
          </p:txBody>
        </p:sp>
      </p:grpSp>
      <p:grpSp>
        <p:nvGrpSpPr>
          <p:cNvPr id="28" name="Group 28">
            <a:extLst>
              <a:ext uri="{C183D7F6-B498-43B3-948B-1728B52AA6E4}">
                <adec:decorative xmlns:adec="http://schemas.microsoft.com/office/drawing/2017/decorative" val="1"/>
              </a:ext>
            </a:extLst>
          </p:cNvPr>
          <p:cNvGrpSpPr/>
          <p:nvPr/>
        </p:nvGrpSpPr>
        <p:grpSpPr>
          <a:xfrm>
            <a:off x="6404073" y="2640114"/>
            <a:ext cx="2682777" cy="3383863"/>
            <a:chOff x="0" y="-57149"/>
            <a:chExt cx="4486566" cy="6767717"/>
          </a:xfrm>
        </p:grpSpPr>
        <p:sp>
          <p:nvSpPr>
            <p:cNvPr id="29" name="TextBox 29"/>
            <p:cNvSpPr txBox="1"/>
            <p:nvPr/>
          </p:nvSpPr>
          <p:spPr>
            <a:xfrm>
              <a:off x="0" y="-57149"/>
              <a:ext cx="4486566" cy="701603"/>
            </a:xfrm>
            <a:prstGeom prst="rect">
              <a:avLst/>
            </a:prstGeom>
          </p:spPr>
          <p:txBody>
            <a:bodyPr lIns="0" tIns="0" rIns="0" bIns="0" rtlCol="0" anchor="t">
              <a:spAutoFit/>
            </a:bodyPr>
            <a:lstStyle/>
            <a:p>
              <a:pPr>
                <a:lnSpc>
                  <a:spcPts val="2987"/>
                </a:lnSpc>
                <a:spcBef>
                  <a:spcPct val="0"/>
                </a:spcBef>
              </a:pPr>
              <a:r>
                <a:rPr lang="en-US" sz="2200" b="1">
                  <a:solidFill>
                    <a:srgbClr val="339999"/>
                  </a:solidFill>
                  <a:latin typeface="Arial" panose="020B0604020202020204" pitchFamily="34" charset="0"/>
                  <a:ea typeface="Quando"/>
                  <a:cs typeface="Arial" panose="020B0604020202020204" pitchFamily="34" charset="0"/>
                  <a:sym typeface="Quando"/>
                </a:rPr>
                <a:t>October</a:t>
              </a:r>
            </a:p>
          </p:txBody>
        </p:sp>
        <p:sp>
          <p:nvSpPr>
            <p:cNvPr id="30" name="TextBox 30" descr="Window shopping opens October 1st &#10;&#10;Open Enrollment Readiness Review with CMS&#10;&#10;Renewal and eligibility notices to consumers&#10;&#10;Execute auto renewal&#10;"/>
            <p:cNvSpPr txBox="1"/>
            <p:nvPr/>
          </p:nvSpPr>
          <p:spPr>
            <a:xfrm>
              <a:off x="0" y="801266"/>
              <a:ext cx="4486566" cy="5909302"/>
            </a:xfrm>
            <a:prstGeom prst="rect">
              <a:avLst/>
            </a:prstGeom>
          </p:spPr>
          <p:txBody>
            <a:bodyPr lIns="0" tIns="0" rIns="0" bIns="0" rtlCol="0" anchor="t">
              <a:spAutoFit/>
            </a:bodyPr>
            <a:lstStyle/>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Window shopping opens October 1</a:t>
              </a:r>
              <a:r>
                <a:rPr lang="en-US" sz="1600" baseline="30000" dirty="0">
                  <a:solidFill>
                    <a:srgbClr val="1E2F5F"/>
                  </a:solidFill>
                  <a:latin typeface="Arial" panose="020B0604020202020204" pitchFamily="34" charset="0"/>
                  <a:cs typeface="Arial" panose="020B0604020202020204" pitchFamily="34" charset="0"/>
                </a:rPr>
                <a:t>st</a:t>
              </a:r>
              <a:r>
                <a:rPr lang="en-US" sz="1600" dirty="0">
                  <a:solidFill>
                    <a:srgbClr val="1E2F5F"/>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Open Enrollment Readiness Review with CMS</a:t>
              </a:r>
            </a:p>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Renewal and eligibility notices to consumers</a:t>
              </a:r>
            </a:p>
            <a:p>
              <a:pPr marL="285750" indent="-285750">
                <a:buFont typeface="Arial" panose="020B0604020202020204" pitchFamily="34" charset="0"/>
                <a:buChar char="•"/>
              </a:pPr>
              <a:endParaRPr lang="en-US" sz="1600" dirty="0">
                <a:solidFill>
                  <a:srgbClr val="1E2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E2F5F"/>
                  </a:solidFill>
                  <a:latin typeface="Arial" panose="020B0604020202020204" pitchFamily="34" charset="0"/>
                  <a:cs typeface="Arial" panose="020B0604020202020204" pitchFamily="34" charset="0"/>
                </a:rPr>
                <a:t>Execute auto renewal</a:t>
              </a:r>
            </a:p>
          </p:txBody>
        </p:sp>
      </p:grpSp>
    </p:spTree>
    <p:extLst>
      <p:ext uri="{BB962C8B-B14F-4D97-AF65-F5344CB8AC3E}">
        <p14:creationId xmlns:p14="http://schemas.microsoft.com/office/powerpoint/2010/main" val="299851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Chart detailing Re-enrollees and new enrollees from PY2024 to PY2026">
            <a:extLst>
              <a:ext uri="{FF2B5EF4-FFF2-40B4-BE49-F238E27FC236}">
                <a16:creationId xmlns:a16="http://schemas.microsoft.com/office/drawing/2014/main" id="{2C018EA8-E8D5-B586-895E-D6CF81CCBC6A}"/>
              </a:ext>
            </a:extLst>
          </p:cNvPr>
          <p:cNvGraphicFramePr>
            <a:graphicFrameLocks/>
          </p:cNvGraphicFramePr>
          <p:nvPr>
            <p:extLst>
              <p:ext uri="{D42A27DB-BD31-4B8C-83A1-F6EECF244321}">
                <p14:modId xmlns:p14="http://schemas.microsoft.com/office/powerpoint/2010/main" val="177180212"/>
              </p:ext>
            </p:extLst>
          </p:nvPr>
        </p:nvGraphicFramePr>
        <p:xfrm>
          <a:off x="2098241" y="681353"/>
          <a:ext cx="8859520" cy="551404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82E5224-C182-1788-DB1E-550F8C172CB7}"/>
              </a:ext>
            </a:extLst>
          </p:cNvPr>
          <p:cNvSpPr>
            <a:spLocks noGrp="1"/>
          </p:cNvSpPr>
          <p:nvPr>
            <p:ph type="title"/>
          </p:nvPr>
        </p:nvSpPr>
        <p:spPr>
          <a:xfrm>
            <a:off x="564203" y="427132"/>
            <a:ext cx="7636212" cy="1171544"/>
          </a:xfrm>
        </p:spPr>
        <p:txBody>
          <a:bodyPr anchor="b">
            <a:normAutofit/>
          </a:bodyPr>
          <a:lstStyle/>
          <a:p>
            <a:r>
              <a:rPr lang="en-US" sz="4000">
                <a:latin typeface="+mj-lt"/>
              </a:rPr>
              <a:t>Renewals </a:t>
            </a:r>
          </a:p>
        </p:txBody>
      </p:sp>
      <p:sp>
        <p:nvSpPr>
          <p:cNvPr id="5" name="Slide Number Placeholder 5">
            <a:extLst>
              <a:ext uri="{FF2B5EF4-FFF2-40B4-BE49-F238E27FC236}">
                <a16:creationId xmlns:a16="http://schemas.microsoft.com/office/drawing/2014/main" id="{4429B85D-677C-34F3-CA9B-913911AEA3CB}"/>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spcBef>
                <a:spcPts val="0"/>
              </a:spcBef>
              <a:spcAft>
                <a:spcPts val="600"/>
              </a:spcAft>
              <a:buClrTx/>
              <a:buSzTx/>
              <a:buFontTx/>
              <a:buNone/>
              <a:tabLst/>
              <a:defRPr/>
            </a:pPr>
            <a:fld id="{D70D2D3D-8C18-5F4C-AE5B-9418F7C80968}" type="slidenum">
              <a:rPr lang="en-US" smtClean="0"/>
              <a:pPr marL="0" marR="0" lvl="0" indent="0" defTabSz="914400" rtl="0" eaLnBrk="1" fontAlgn="auto" latinLnBrk="0" hangingPunct="1">
                <a:spcBef>
                  <a:spcPts val="0"/>
                </a:spcBef>
                <a:spcAft>
                  <a:spcPts val="600"/>
                </a:spcAft>
                <a:buClrTx/>
                <a:buSzTx/>
                <a:buFontTx/>
                <a:buNone/>
                <a:tabLst/>
                <a:defRPr/>
              </a:pPr>
              <a:t>7</a:t>
            </a:fld>
            <a:endParaRPr kumimoji="0" lang="en-US"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E6821353-4464-A183-07B8-0B56ED368416}"/>
              </a:ext>
            </a:extLst>
          </p:cNvPr>
          <p:cNvSpPr>
            <a:spLocks noGrp="1"/>
          </p:cNvSpPr>
          <p:nvPr>
            <p:ph idx="1"/>
          </p:nvPr>
        </p:nvSpPr>
        <p:spPr>
          <a:xfrm>
            <a:off x="564203" y="2069614"/>
            <a:ext cx="3714696" cy="4361254"/>
          </a:xfrm>
        </p:spPr>
        <p:txBody>
          <a:bodyPr>
            <a:normAutofit/>
          </a:bodyPr>
          <a:lstStyle/>
          <a:p>
            <a:pPr marL="0" indent="0">
              <a:buNone/>
            </a:pPr>
            <a:r>
              <a:rPr lang="en-US" sz="2000"/>
              <a:t>372,087 households will be auto-renewed for PY2026.</a:t>
            </a:r>
          </a:p>
          <a:p>
            <a:endParaRPr lang="en-US" sz="2000"/>
          </a:p>
        </p:txBody>
      </p:sp>
      <p:sp>
        <p:nvSpPr>
          <p:cNvPr id="4" name="TextBox 3">
            <a:extLst>
              <a:ext uri="{FF2B5EF4-FFF2-40B4-BE49-F238E27FC236}">
                <a16:creationId xmlns:a16="http://schemas.microsoft.com/office/drawing/2014/main" id="{956AE15F-3595-F9F6-E99E-57F1C720560C}"/>
              </a:ext>
            </a:extLst>
          </p:cNvPr>
          <p:cNvSpPr txBox="1"/>
          <p:nvPr/>
        </p:nvSpPr>
        <p:spPr>
          <a:xfrm>
            <a:off x="6096000" y="363564"/>
            <a:ext cx="2935419" cy="400110"/>
          </a:xfrm>
          <a:prstGeom prst="rect">
            <a:avLst/>
          </a:prstGeom>
          <a:noFill/>
        </p:spPr>
        <p:txBody>
          <a:bodyPr wrap="none" rtlCol="0">
            <a:spAutoFit/>
          </a:bodyPr>
          <a:lstStyle/>
          <a:p>
            <a:r>
              <a:rPr lang="en-US" sz="2000" b="1">
                <a:solidFill>
                  <a:srgbClr val="1E2F5F"/>
                </a:solidFill>
                <a:latin typeface="Arial" panose="020B0604020202020204" pitchFamily="34" charset="0"/>
                <a:cs typeface="Arial" panose="020B0604020202020204" pitchFamily="34" charset="0"/>
              </a:rPr>
              <a:t>Enrollment PY24-PY26</a:t>
            </a:r>
          </a:p>
        </p:txBody>
      </p:sp>
    </p:spTree>
    <p:extLst>
      <p:ext uri="{BB962C8B-B14F-4D97-AF65-F5344CB8AC3E}">
        <p14:creationId xmlns:p14="http://schemas.microsoft.com/office/powerpoint/2010/main" val="168860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0D39B149-6576-E0B6-C77E-00C0826A0439}"/>
              </a:ext>
            </a:extLst>
          </p:cNvPr>
          <p:cNvSpPr>
            <a:spLocks noGrp="1"/>
          </p:cNvSpPr>
          <p:nvPr>
            <p:ph type="title"/>
          </p:nvPr>
        </p:nvSpPr>
        <p:spPr>
          <a:xfrm>
            <a:off x="479394" y="1070800"/>
            <a:ext cx="3939688" cy="5583126"/>
          </a:xfrm>
        </p:spPr>
        <p:txBody>
          <a:bodyPr vert="horz" lIns="91440" tIns="45720" rIns="91440" bIns="45720" rtlCol="0" anchor="ctr">
            <a:normAutofit/>
          </a:bodyPr>
          <a:lstStyle/>
          <a:p>
            <a:r>
              <a:rPr lang="en-US" sz="3200" kern="1200">
                <a:latin typeface="+mj-lt"/>
                <a:ea typeface="+mj-ea"/>
                <a:cs typeface="+mj-cs"/>
              </a:rPr>
              <a:t>Shifting Federal Regulatory and Policy Landscape</a:t>
            </a:r>
          </a:p>
        </p:txBody>
      </p:sp>
      <p:sp>
        <p:nvSpPr>
          <p:cNvPr id="2" name="Slide Number Placeholder 1">
            <a:extLst>
              <a:ext uri="{FF2B5EF4-FFF2-40B4-BE49-F238E27FC236}">
                <a16:creationId xmlns:a16="http://schemas.microsoft.com/office/drawing/2014/main" id="{77D6E7B8-BA85-5ADD-BD2E-3DBB80DD1BEB}"/>
              </a:ext>
            </a:extLst>
          </p:cNvPr>
          <p:cNvSpPr>
            <a:spLocks noGrp="1"/>
          </p:cNvSpPr>
          <p:nvPr>
            <p:ph type="sldNum" sz="quarter" idx="4"/>
          </p:nvPr>
        </p:nvSpPr>
        <p:spPr>
          <a:xfrm>
            <a:off x="8610600" y="320400"/>
            <a:ext cx="2743200" cy="365125"/>
          </a:xfrm>
        </p:spPr>
        <p:txBody>
          <a:bodyPr vert="horz" lIns="91440" tIns="45720" rIns="91440" bIns="45720" rtlCol="0" anchor="ctr">
            <a:normAutofit/>
          </a:bodyPr>
          <a:lstStyle/>
          <a:p>
            <a:pPr>
              <a:spcAft>
                <a:spcPts val="600"/>
              </a:spcAft>
            </a:pPr>
            <a:fld id="{D70D2D3D-8C18-5F4C-AE5B-9418F7C80968}" type="slidenum">
              <a:rPr lang="en-US">
                <a:solidFill>
                  <a:schemeClr val="tx1">
                    <a:alpha val="60000"/>
                  </a:schemeClr>
                </a:solidFill>
                <a:latin typeface="+mn-lt"/>
                <a:cs typeface="+mn-cs"/>
              </a:rPr>
              <a:pPr>
                <a:spcAft>
                  <a:spcPts val="600"/>
                </a:spcAft>
              </a:pPr>
              <a:t>8</a:t>
            </a:fld>
            <a:endParaRPr lang="en-US">
              <a:solidFill>
                <a:schemeClr val="tx1">
                  <a:alpha val="60000"/>
                </a:schemeClr>
              </a:solidFill>
              <a:latin typeface="+mn-lt"/>
              <a:cs typeface="+mn-cs"/>
            </a:endParaRPr>
          </a:p>
        </p:txBody>
      </p:sp>
      <p:cxnSp>
        <p:nvCxnSpPr>
          <p:cNvPr id="13" name="Straight Connector 1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4" descr="A chart showing:&#10;&#10;CMS Program Integrity Rule&#10;CMS 2025 Notice of Benefit and Payment Parameters&#10;Congressional Reconcilliation Bill&#10;CBO Estimates&#10;CMS Guidance on Plans">
            <a:extLst>
              <a:ext uri="{FF2B5EF4-FFF2-40B4-BE49-F238E27FC236}">
                <a16:creationId xmlns:a16="http://schemas.microsoft.com/office/drawing/2014/main" id="{33204CD5-962E-535F-1DE6-306D15F2A9E2}"/>
              </a:ext>
            </a:extLst>
          </p:cNvPr>
          <p:cNvGraphicFramePr>
            <a:graphicFrameLocks noGrp="1"/>
          </p:cNvGraphicFramePr>
          <p:nvPr>
            <p:ph sz="half" idx="2"/>
            <p:extLst>
              <p:ext uri="{D42A27DB-BD31-4B8C-83A1-F6EECF244321}">
                <p14:modId xmlns:p14="http://schemas.microsoft.com/office/powerpoint/2010/main" val="2405215536"/>
              </p:ext>
            </p:extLst>
          </p:nvPr>
        </p:nvGraphicFramePr>
        <p:xfrm>
          <a:off x="5108535" y="685525"/>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31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3E5F-39EA-7D6F-60E2-F84CACBBFD9D}"/>
              </a:ext>
            </a:extLst>
          </p:cNvPr>
          <p:cNvSpPr>
            <a:spLocks noGrp="1"/>
          </p:cNvSpPr>
          <p:nvPr>
            <p:ph type="title"/>
          </p:nvPr>
        </p:nvSpPr>
        <p:spPr>
          <a:xfrm>
            <a:off x="786988" y="314325"/>
            <a:ext cx="10890662" cy="727405"/>
          </a:xfrm>
        </p:spPr>
        <p:txBody>
          <a:bodyPr>
            <a:normAutofit/>
          </a:bodyPr>
          <a:lstStyle/>
          <a:p>
            <a:r>
              <a:rPr lang="en-US" sz="3200" dirty="0">
                <a:latin typeface="+mj-lt"/>
              </a:rPr>
              <a:t>Policy Changes Effective 2026</a:t>
            </a:r>
          </a:p>
        </p:txBody>
      </p:sp>
      <p:graphicFrame>
        <p:nvGraphicFramePr>
          <p:cNvPr id="4" name="Content Placeholder 3">
            <a:extLst>
              <a:ext uri="{FF2B5EF4-FFF2-40B4-BE49-F238E27FC236}">
                <a16:creationId xmlns:a16="http://schemas.microsoft.com/office/drawing/2014/main" id="{BB262F19-9820-0FE0-0650-67912D9B915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37887801"/>
              </p:ext>
            </p:extLst>
          </p:nvPr>
        </p:nvGraphicFramePr>
        <p:xfrm>
          <a:off x="907470" y="1001204"/>
          <a:ext cx="10377059" cy="5247489"/>
        </p:xfrm>
        <a:graphic>
          <a:graphicData uri="http://schemas.openxmlformats.org/drawingml/2006/table">
            <a:tbl>
              <a:tblPr firstRow="1" firstCol="1" bandRow="1">
                <a:tableStyleId>{00A15C55-8517-42AA-B614-E9B94910E393}</a:tableStyleId>
              </a:tblPr>
              <a:tblGrid>
                <a:gridCol w="3730859">
                  <a:extLst>
                    <a:ext uri="{9D8B030D-6E8A-4147-A177-3AD203B41FA5}">
                      <a16:colId xmlns:a16="http://schemas.microsoft.com/office/drawing/2014/main" val="1235314838"/>
                    </a:ext>
                  </a:extLst>
                </a:gridCol>
                <a:gridCol w="6646200">
                  <a:extLst>
                    <a:ext uri="{9D8B030D-6E8A-4147-A177-3AD203B41FA5}">
                      <a16:colId xmlns:a16="http://schemas.microsoft.com/office/drawing/2014/main" val="1162155112"/>
                    </a:ext>
                  </a:extLst>
                </a:gridCol>
              </a:tblGrid>
              <a:tr h="403617">
                <a:tc>
                  <a:txBody>
                    <a:bodyPr/>
                    <a:lstStyle/>
                    <a:p>
                      <a:pPr marL="0" marR="0" lvl="1" indent="0">
                        <a:lnSpc>
                          <a:spcPct val="107000"/>
                        </a:lnSpc>
                        <a:spcBef>
                          <a:spcPts val="0"/>
                        </a:spcBef>
                        <a:spcAft>
                          <a:spcPts val="0"/>
                        </a:spcAft>
                        <a:buFontTx/>
                        <a:buNone/>
                        <a:tabLst>
                          <a:tab pos="914400" algn="l"/>
                        </a:tabLst>
                      </a:pPr>
                      <a:r>
                        <a:rPr lang="en-US" sz="1400" b="1" kern="100">
                          <a:solidFill>
                            <a:schemeClr val="bg1"/>
                          </a:solidFill>
                          <a:effectLst/>
                          <a:latin typeface="Arial" panose="020B0604020202020204" pitchFamily="34" charset="0"/>
                          <a:cs typeface="Arial" panose="020B0604020202020204" pitchFamily="34" charset="0"/>
                        </a:rPr>
                        <a:t>Provision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pPr marL="0" marR="0" lvl="1" indent="0">
                        <a:lnSpc>
                          <a:spcPct val="107000"/>
                        </a:lnSpc>
                        <a:spcBef>
                          <a:spcPts val="0"/>
                        </a:spcBef>
                        <a:spcAft>
                          <a:spcPts val="0"/>
                        </a:spcAft>
                        <a:buFontTx/>
                        <a:buNone/>
                        <a:tabLst>
                          <a:tab pos="914400" algn="l"/>
                        </a:tabLst>
                      </a:pPr>
                      <a:r>
                        <a:rPr lang="en-US" sz="1400" b="1" kern="100">
                          <a:solidFill>
                            <a:schemeClr val="bg1"/>
                          </a:solidFill>
                          <a:effectLst/>
                          <a:latin typeface="Arial" panose="020B0604020202020204" pitchFamily="34" charset="0"/>
                          <a:cs typeface="Arial" panose="020B0604020202020204" pitchFamily="34" charset="0"/>
                        </a:rPr>
                        <a:t>New Policy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598986119"/>
                  </a:ext>
                </a:extLst>
              </a:tr>
              <a:tr h="962315">
                <a:tc>
                  <a:txBody>
                    <a:bodyPr/>
                    <a:lstStyle/>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Eligibility limitations</a:t>
                      </a:r>
                      <a:endPar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0" marR="0" lvl="1" indent="0">
                        <a:lnSpc>
                          <a:spcPct val="107000"/>
                        </a:lnSpc>
                        <a:spcBef>
                          <a:spcPts val="0"/>
                        </a:spcBef>
                        <a:spcAft>
                          <a:spcPts val="0"/>
                        </a:spcAft>
                        <a:buFontTx/>
                        <a:buNone/>
                        <a:tabLst>
                          <a:tab pos="914400" algn="l"/>
                        </a:tabLst>
                      </a:pPr>
                      <a:endParaRPr lang="en-US" sz="1400" b="0" kern="100">
                        <a:solidFill>
                          <a:srgbClr val="002060"/>
                        </a:solidFill>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Eliminates the monthly low-income Special Enrollment Period (&lt;150% FPL).*</a:t>
                      </a:r>
                    </a:p>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Rescinds eligibility for DACA recipients.*</a:t>
                      </a:r>
                    </a:p>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Eliminates eligibility for Premium Tax Credits for non-citizens with incomes under 100% FPL who are ineligible for Medicaid due to immigration status.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0990106"/>
                  </a:ext>
                </a:extLst>
              </a:tr>
              <a:tr h="296449">
                <a:tc>
                  <a:txBody>
                    <a:bodyPr/>
                    <a:lstStyle/>
                    <a:p>
                      <a:pPr marL="0" marR="0" indent="0" algn="l">
                        <a:lnSpc>
                          <a:spcPct val="107000"/>
                        </a:lnSpc>
                        <a:spcBef>
                          <a:spcPts val="0"/>
                        </a:spcBef>
                        <a:spcAft>
                          <a:spcPts val="0"/>
                        </a:spcAft>
                      </a:pPr>
                      <a:r>
                        <a:rPr lang="en-US" sz="1400" b="0" kern="100">
                          <a:solidFill>
                            <a:srgbClr val="002060"/>
                          </a:solidFill>
                          <a:effectLst/>
                          <a:latin typeface="Arial" panose="020B0604020202020204" pitchFamily="34" charset="0"/>
                          <a:cs typeface="Arial" panose="020B0604020202020204" pitchFamily="34" charset="0"/>
                        </a:rPr>
                        <a:t>SEP limitation</a:t>
                      </a:r>
                      <a:endPar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Prohibits federal subsidies for income-based SEPs.**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382544"/>
                  </a:ext>
                </a:extLst>
              </a:tr>
              <a:tr h="513370">
                <a:tc>
                  <a:txBody>
                    <a:bodyPr/>
                    <a:lstStyle/>
                    <a:p>
                      <a:pPr marL="0" marR="0" lvl="0" indent="0" algn="l" rtl="0" eaLnBrk="1" fontAlgn="auto" latinLnBrk="0" hangingPunct="1">
                        <a:lnSpc>
                          <a:spcPct val="107000"/>
                        </a:lnSpc>
                        <a:spcBef>
                          <a:spcPts val="0"/>
                        </a:spcBef>
                        <a:spcAft>
                          <a:spcPts val="0"/>
                        </a:spcAft>
                        <a:buClrTx/>
                        <a:buSzTx/>
                        <a:buFontTx/>
                        <a:buNone/>
                      </a:pPr>
                      <a:r>
                        <a:rPr lang="en-US" sz="1400" b="0" kern="100">
                          <a:solidFill>
                            <a:srgbClr val="002060"/>
                          </a:solidFill>
                          <a:effectLst/>
                          <a:latin typeface="Arial" panose="020B0604020202020204" pitchFamily="34" charset="0"/>
                          <a:cs typeface="Arial" panose="020B0604020202020204" pitchFamily="34" charset="0"/>
                        </a:rPr>
                        <a:t>Increased costs and payments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Increased maximum out-of-pocket limits by 15%.*</a:t>
                      </a:r>
                    </a:p>
                    <a:p>
                      <a:pPr marL="0" marR="0" lvl="1" indent="0" algn="l" defTabSz="914400" rtl="0" eaLnBrk="1" fontAlgn="auto" latinLnBrk="0" hangingPunct="1">
                        <a:lnSpc>
                          <a:spcPct val="107000"/>
                        </a:lnSpc>
                        <a:spcBef>
                          <a:spcPts val="0"/>
                        </a:spcBef>
                        <a:spcAft>
                          <a:spcPts val="0"/>
                        </a:spcAft>
                        <a:buClrTx/>
                        <a:buSzTx/>
                        <a:buFontTx/>
                        <a:buNone/>
                        <a:tabLst>
                          <a:tab pos="914400" algn="l"/>
                        </a:tabLst>
                        <a:defRPr/>
                      </a:pPr>
                      <a:r>
                        <a:rPr lang="en-US" sz="1400" b="0" kern="100">
                          <a:solidFill>
                            <a:srgbClr val="002060"/>
                          </a:solidFill>
                          <a:effectLst/>
                          <a:latin typeface="Arial" panose="020B0604020202020204" pitchFamily="34" charset="0"/>
                          <a:cs typeface="Arial" panose="020B0604020202020204" pitchFamily="34" charset="0"/>
                        </a:rPr>
                        <a:t>Ends Advance Premium Tax Credit repayment caps.*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1509174"/>
                  </a:ext>
                </a:extLst>
              </a:tr>
              <a:tr h="513370">
                <a:tc>
                  <a:txBody>
                    <a:bodyPr/>
                    <a:lstStyle/>
                    <a:p>
                      <a:pPr marL="0" marR="0" lvl="1" indent="0">
                        <a:lnSpc>
                          <a:spcPct val="107000"/>
                        </a:lnSpc>
                        <a:spcBef>
                          <a:spcPts val="0"/>
                        </a:spcBef>
                        <a:spcAft>
                          <a:spcPts val="0"/>
                        </a:spcAft>
                        <a:buFontTx/>
                        <a:buNone/>
                        <a:tabLst>
                          <a:tab pos="914400" algn="l"/>
                        </a:tabLst>
                      </a:pPr>
                      <a:r>
                        <a:rPr lang="en-US" sz="1400" b="0" kern="100">
                          <a:solidFill>
                            <a:srgbClr val="002060"/>
                          </a:solidFill>
                          <a:effectLst/>
                          <a:latin typeface="Arial" panose="020B0604020202020204" pitchFamily="34" charset="0"/>
                          <a:cs typeface="Arial" panose="020B0604020202020204" pitchFamily="34" charset="0"/>
                        </a:rPr>
                        <a:t>Expiration of expanded premium tax credits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1" indent="0">
                        <a:lnSpc>
                          <a:spcPct val="107000"/>
                        </a:lnSpc>
                        <a:spcBef>
                          <a:spcPts val="0"/>
                        </a:spcBef>
                        <a:spcAft>
                          <a:spcPts val="0"/>
                        </a:spcAft>
                        <a:buFontTx/>
                        <a:buNone/>
                        <a:tabLst>
                          <a:tab pos="914400" algn="l"/>
                        </a:tabLst>
                      </a:pPr>
                      <a:r>
                        <a:rPr lang="en-US" sz="1400" b="0" kern="100">
                          <a:solidFill>
                            <a:srgbClr val="002060"/>
                          </a:solidFill>
                          <a:effectLst/>
                          <a:latin typeface="Arial" panose="020B0604020202020204" pitchFamily="34" charset="0"/>
                          <a:cs typeface="Arial" panose="020B0604020202020204" pitchFamily="34" charset="0"/>
                        </a:rPr>
                        <a:t>Expected contribution towards premiums will increase for all marketplace enrollees and enrollees with incomes over 400% FPL become ineligible for PTC. **,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7644402"/>
                  </a:ext>
                </a:extLst>
              </a:tr>
              <a:tr h="449721">
                <a:tc>
                  <a:txBody>
                    <a:bodyPr/>
                    <a:lstStyle/>
                    <a:p>
                      <a:pPr marL="0" marR="0" lvl="1" indent="0">
                        <a:lnSpc>
                          <a:spcPct val="107000"/>
                        </a:lnSpc>
                        <a:spcBef>
                          <a:spcPts val="0"/>
                        </a:spcBef>
                        <a:spcAft>
                          <a:spcPts val="0"/>
                        </a:spcAft>
                        <a:buFontTx/>
                        <a:buNone/>
                        <a:tabLst>
                          <a:tab pos="914400" algn="l"/>
                        </a:tabLst>
                      </a:pPr>
                      <a:r>
                        <a:rPr lang="en-US" sz="1400" b="0" kern="100">
                          <a:solidFill>
                            <a:srgbClr val="002060"/>
                          </a:solidFill>
                          <a:effectLst/>
                          <a:latin typeface="Arial" panose="020B0604020202020204" pitchFamily="34" charset="0"/>
                          <a:cs typeface="Arial" panose="020B0604020202020204" pitchFamily="34" charset="0"/>
                        </a:rPr>
                        <a:t>Low coverage expansion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1" indent="0">
                        <a:lnSpc>
                          <a:spcPct val="107000"/>
                        </a:lnSpc>
                        <a:spcBef>
                          <a:spcPts val="0"/>
                        </a:spcBef>
                        <a:spcAft>
                          <a:spcPts val="0"/>
                        </a:spcAft>
                        <a:buFontTx/>
                        <a:buNone/>
                        <a:tabLst>
                          <a:tab pos="914400" algn="l"/>
                        </a:tabLst>
                      </a:pPr>
                      <a:r>
                        <a:rPr lang="en-US" sz="1400" b="0" kern="100">
                          <a:solidFill>
                            <a:srgbClr val="002060"/>
                          </a:solidFill>
                          <a:effectLst/>
                          <a:latin typeface="Arial" panose="020B0604020202020204" pitchFamily="34" charset="0"/>
                          <a:cs typeface="Arial" panose="020B0604020202020204" pitchFamily="34" charset="0"/>
                        </a:rPr>
                        <a:t>Expands eligibility for catastrophic plans.****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738882"/>
                  </a:ext>
                </a:extLst>
              </a:tr>
              <a:tr h="260945">
                <a:tc gridSpan="2">
                  <a:txBody>
                    <a:bodyPr/>
                    <a:lstStyle/>
                    <a:p>
                      <a:pPr marL="0" marR="0" algn="l">
                        <a:lnSpc>
                          <a:spcPct val="107000"/>
                        </a:lnSpc>
                        <a:spcBef>
                          <a:spcPts val="0"/>
                        </a:spcBef>
                        <a:spcAft>
                          <a:spcPts val="0"/>
                        </a:spcAft>
                      </a:pPr>
                      <a:r>
                        <a:rPr kumimoji="0" lang="en-US" sz="1400" b="1" i="0" u="none" strike="noStrike" kern="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Provisions Stayed by Federal Court</a:t>
                      </a:r>
                      <a:endParaRPr lang="en-US" sz="1400" b="1" kern="100">
                        <a:solidFill>
                          <a:srgbClr val="00206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l">
                        <a:lnSpc>
                          <a:spcPct val="107000"/>
                        </a:lnSpc>
                        <a:spcBef>
                          <a:spcPts val="0"/>
                        </a:spcBef>
                        <a:spcAft>
                          <a:spcPts val="0"/>
                        </a:spcAft>
                        <a:buFont typeface="Symbol" panose="05050102010706020507" pitchFamily="18" charset="2"/>
                        <a:buNone/>
                      </a:pPr>
                      <a:endParaRPr lang="en-US" sz="1400" b="0" kern="100">
                        <a:solidFill>
                          <a:srgbClr val="002060"/>
                        </a:solidFill>
                        <a:effectLst/>
                        <a:latin typeface="Aptos"/>
                        <a:ea typeface="Aptos" panose="020B0004020202020204" pitchFamily="34" charset="0"/>
                        <a:cs typeface="Times New Roman"/>
                      </a:endParaRPr>
                    </a:p>
                  </a:txBody>
                  <a:tcPr marL="68580" marR="68580" marT="0" marB="0">
                    <a:solidFill>
                      <a:schemeClr val="accent6">
                        <a:lumMod val="20000"/>
                        <a:lumOff val="80000"/>
                      </a:schemeClr>
                    </a:solidFill>
                  </a:tcPr>
                </a:tc>
                <a:extLst>
                  <a:ext uri="{0D108BD9-81ED-4DB2-BD59-A6C34878D82A}">
                    <a16:rowId xmlns:a16="http://schemas.microsoft.com/office/drawing/2014/main" val="1510982323"/>
                  </a:ext>
                </a:extLst>
              </a:tr>
              <a:tr h="323422">
                <a:tc>
                  <a:txBody>
                    <a:bodyPr/>
                    <a:lstStyle/>
                    <a:p>
                      <a:pPr marL="0" marR="0" algn="l">
                        <a:lnSpc>
                          <a:spcPct val="107000"/>
                        </a:lnSpc>
                        <a:spcBef>
                          <a:spcPts val="0"/>
                        </a:spcBef>
                        <a:spcAft>
                          <a:spcPts val="0"/>
                        </a:spcAft>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Coverage denials for past due premiums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a:lnSpc>
                          <a:spcPct val="107000"/>
                        </a:lnSpc>
                        <a:spcBef>
                          <a:spcPts val="0"/>
                        </a:spcBef>
                        <a:spcAft>
                          <a:spcPts val="0"/>
                        </a:spcAft>
                        <a:buFont typeface="Symbol" panose="05050102010706020507" pitchFamily="18" charset="2"/>
                        <a:buNone/>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Allows carriers to require past due premiums before effectuating new coverage.*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708262599"/>
                  </a:ext>
                </a:extLst>
              </a:tr>
              <a:tr h="328050">
                <a:tc>
                  <a:txBody>
                    <a:bodyPr/>
                    <a:lstStyle/>
                    <a:p>
                      <a:pPr marL="0" marR="0" indent="0" algn="l">
                        <a:lnSpc>
                          <a:spcPct val="107000"/>
                        </a:lnSpc>
                        <a:spcBef>
                          <a:spcPts val="0"/>
                        </a:spcBef>
                        <a:spcAft>
                          <a:spcPts val="0"/>
                        </a:spcAft>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Increased verifications (2)</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a:lnSpc>
                          <a:spcPct val="107000"/>
                        </a:lnSpc>
                        <a:spcBef>
                          <a:spcPts val="0"/>
                        </a:spcBef>
                        <a:spcAft>
                          <a:spcPts val="0"/>
                        </a:spcAft>
                        <a:buFont typeface="Symbol" panose="05050102010706020507" pitchFamily="18" charset="2"/>
                        <a:buNone/>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More income verification protocols for individuals with income mismatches.*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56261071"/>
                  </a:ext>
                </a:extLst>
              </a:tr>
              <a:tr h="449721">
                <a:tc>
                  <a:txBody>
                    <a:bodyPr/>
                    <a:lstStyle/>
                    <a:p>
                      <a:pPr marL="0" marR="0" indent="0" algn="l" defTabSz="914400" rtl="0" eaLnBrk="1" latinLnBrk="0" hangingPunct="1">
                        <a:lnSpc>
                          <a:spcPct val="107000"/>
                        </a:lnSpc>
                        <a:spcBef>
                          <a:spcPts val="0"/>
                        </a:spcBef>
                        <a:spcAft>
                          <a:spcPts val="0"/>
                        </a:spcAft>
                        <a:tabLst/>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Limits access to PTC</a:t>
                      </a:r>
                    </a:p>
                  </a:txBody>
                  <a:tcPr marL="73152" marR="7315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a:lnSpc>
                          <a:spcPct val="107000"/>
                        </a:lnSpc>
                        <a:spcBef>
                          <a:spcPts val="0"/>
                        </a:spcBef>
                        <a:spcAft>
                          <a:spcPts val="0"/>
                        </a:spcAft>
                        <a:buFont typeface="Symbol" panose="05050102010706020507" pitchFamily="18" charset="2"/>
                        <a:buNone/>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Individuals who have failed to file and reconcile taxes for one year are ineligible for premium tax credits.*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74240233"/>
                  </a:ext>
                </a:extLst>
              </a:tr>
              <a:tr h="449721">
                <a:tc>
                  <a:txBody>
                    <a:bodyPr/>
                    <a:lstStyle/>
                    <a:p>
                      <a:pPr marL="0" marR="0" algn="l">
                        <a:lnSpc>
                          <a:spcPct val="107000"/>
                        </a:lnSpc>
                        <a:spcBef>
                          <a:spcPts val="0"/>
                        </a:spcBef>
                        <a:spcAft>
                          <a:spcPts val="0"/>
                        </a:spcAft>
                      </a:pPr>
                      <a:r>
                        <a:rPr lang="en-US" sz="1400" b="0" kern="100">
                          <a:solidFill>
                            <a:srgbClr val="002060"/>
                          </a:solidFill>
                          <a:effectLst/>
                          <a:latin typeface="Arial" panose="020B0604020202020204" pitchFamily="34" charset="0"/>
                          <a:ea typeface="Aptos" panose="020B0004020202020204" pitchFamily="34" charset="0"/>
                          <a:cs typeface="Arial" panose="020B0604020202020204" pitchFamily="34" charset="0"/>
                        </a:rPr>
                        <a:t>Wider actuarial value ranges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a:lnSpc>
                          <a:spcPct val="107000"/>
                        </a:lnSpc>
                        <a:spcBef>
                          <a:spcPts val="0"/>
                        </a:spcBef>
                        <a:spcAft>
                          <a:spcPts val="0"/>
                        </a:spcAft>
                        <a:buFont typeface="Symbol" panose="05050102010706020507" pitchFamily="18" charset="2"/>
                        <a:buNone/>
                      </a:pPr>
                      <a:r>
                        <a:rPr lang="en-US" sz="1400" b="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Authorizes decreased value of bronze, silver, gold, and platinum plans.*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19433915"/>
                  </a:ext>
                </a:extLst>
              </a:tr>
            </a:tbl>
          </a:graphicData>
        </a:graphic>
      </p:graphicFrame>
      <p:sp>
        <p:nvSpPr>
          <p:cNvPr id="5" name="TextBox 4">
            <a:extLst>
              <a:ext uri="{FF2B5EF4-FFF2-40B4-BE49-F238E27FC236}">
                <a16:creationId xmlns:a16="http://schemas.microsoft.com/office/drawing/2014/main" id="{233CD9D0-4E5D-8D3D-6AE2-804DAA432464}"/>
              </a:ext>
            </a:extLst>
          </p:cNvPr>
          <p:cNvSpPr txBox="1"/>
          <p:nvPr/>
        </p:nvSpPr>
        <p:spPr>
          <a:xfrm>
            <a:off x="9184105" y="6075128"/>
            <a:ext cx="5368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50000"/>
                  </a:srgbClr>
                </a:solidFill>
                <a:effectLst/>
                <a:uLnTx/>
                <a:uFillTx/>
                <a:latin typeface="Aptos" panose="020B0004020202020204" pitchFamily="34" charset="0"/>
              </a:rPr>
              <a:t>* 2025 CMS Final Rule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50000"/>
                  </a:srgbClr>
                </a:solidFill>
                <a:effectLst/>
                <a:uLnTx/>
                <a:uFillTx/>
                <a:latin typeface="Aptos" panose="020B0004020202020204" pitchFamily="34" charset="0"/>
              </a:rPr>
              <a:t>** H.R.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4472C4">
                    <a:lumMod val="50000"/>
                  </a:srgbClr>
                </a:solidFill>
                <a:latin typeface="Aptos" panose="020B0004020202020204" pitchFamily="34" charset="0"/>
              </a:rPr>
              <a:t>*** IRS Rule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50000"/>
                  </a:srgbClr>
                </a:solidFill>
                <a:effectLst/>
                <a:uLnTx/>
                <a:uFillTx/>
                <a:latin typeface="Aptos" panose="020B0004020202020204" pitchFamily="34" charset="0"/>
              </a:rPr>
              <a:t>****CMS Guidance</a:t>
            </a:r>
          </a:p>
        </p:txBody>
      </p:sp>
    </p:spTree>
    <p:extLst>
      <p:ext uri="{BB962C8B-B14F-4D97-AF65-F5344CB8AC3E}">
        <p14:creationId xmlns:p14="http://schemas.microsoft.com/office/powerpoint/2010/main" val="2930179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1E5CAC"/>
        </a:solidFill>
        <a:ln w="9525" algn="ctr">
          <a:noFill/>
          <a:miter lim="800000"/>
          <a:headEnd/>
          <a:tailEnd/>
        </a:ln>
      </a:spPr>
      <a:bodyPr lIns="91440" tIns="91440" rIns="91440" bIns="91440" anchor="ctr"/>
      <a:lstStyle>
        <a:defPPr algn="ctr">
          <a:defRPr sz="2000" dirty="0">
            <a:solidFill>
              <a:schemeClr val="bg1"/>
            </a:solidFill>
            <a:latin typeface="Calibri" panose="020F050202020403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bodyPr vert="horz" wrap="square" lIns="91440" tIns="45720" rIns="91440" bIns="45720" rtlCol="0" anchor="t">
        <a:noAutofit/>
      </a:bodyPr>
      <a:lstStyle>
        <a:defPPr marL="228600" indent="-228600" algn="l">
          <a:lnSpc>
            <a:spcPct val="120000"/>
          </a:lnSpc>
          <a:spcBef>
            <a:spcPts val="0"/>
          </a:spcBef>
          <a:spcAft>
            <a:spcPts val="600"/>
          </a:spcAft>
          <a:buClr>
            <a:schemeClr val="accent1">
              <a:lumMod val="75000"/>
            </a:schemeClr>
          </a:buClr>
          <a:defRPr sz="2000" b="1" dirty="0">
            <a:solidFill>
              <a:schemeClr val="tx1"/>
            </a:solidFill>
            <a:latin typeface="Calibri" panose="020F0502020204030204" pitchFamily="34" charset="0"/>
            <a:cs typeface="Calibri" panose="020F050202020403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8" id="{95200693-B641-4D5B-AD27-B5909C5F6FD5}" vid="{46B68C11-4776-425F-8273-CEA8DC7F1A7B}"/>
    </a:ext>
  </a:extLst>
</a:theme>
</file>

<file path=ppt/theme/theme4.xml><?xml version="1.0" encoding="utf-8"?>
<a:theme xmlns:a="http://schemas.openxmlformats.org/drawingml/2006/main" name="TITLE SLIDES">
  <a:themeElements>
    <a:clrScheme name="NCSL_50thAnniversaryPalette">
      <a:dk1>
        <a:srgbClr val="231F20"/>
      </a:dk1>
      <a:lt1>
        <a:srgbClr val="FFFFFF"/>
      </a:lt1>
      <a:dk2>
        <a:srgbClr val="69696D"/>
      </a:dk2>
      <a:lt2>
        <a:srgbClr val="A3A3A6"/>
      </a:lt2>
      <a:accent1>
        <a:srgbClr val="C2995B"/>
      </a:accent1>
      <a:accent2>
        <a:srgbClr val="20588C"/>
      </a:accent2>
      <a:accent3>
        <a:srgbClr val="70C3B0"/>
      </a:accent3>
      <a:accent4>
        <a:srgbClr val="B15959"/>
      </a:accent4>
      <a:accent5>
        <a:srgbClr val="9D6424"/>
      </a:accent5>
      <a:accent6>
        <a:srgbClr val="715B64"/>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_Gold_50thAnniversary" id="{C8A9A3BF-7AD1-45C6-910E-95B7E9BBF90E}" vid="{C1ED10BE-1B18-4A3E-BB52-43F1F9846052}"/>
    </a:ext>
  </a:extLst>
</a:theme>
</file>

<file path=ppt/theme/theme5.xml><?xml version="1.0" encoding="utf-8"?>
<a:theme xmlns:a="http://schemas.openxmlformats.org/drawingml/2006/main" name="DIVIDER SLIDES">
  <a:themeElements>
    <a:clrScheme name="NCSL_50thAnniversaryPalette">
      <a:dk1>
        <a:srgbClr val="231F20"/>
      </a:dk1>
      <a:lt1>
        <a:srgbClr val="FFFFFF"/>
      </a:lt1>
      <a:dk2>
        <a:srgbClr val="69696D"/>
      </a:dk2>
      <a:lt2>
        <a:srgbClr val="A3A3A6"/>
      </a:lt2>
      <a:accent1>
        <a:srgbClr val="C2995B"/>
      </a:accent1>
      <a:accent2>
        <a:srgbClr val="20588C"/>
      </a:accent2>
      <a:accent3>
        <a:srgbClr val="70C3B0"/>
      </a:accent3>
      <a:accent4>
        <a:srgbClr val="B15959"/>
      </a:accent4>
      <a:accent5>
        <a:srgbClr val="9D6424"/>
      </a:accent5>
      <a:accent6>
        <a:srgbClr val="715B64"/>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_Gold_50thAnniversary" id="{C8A9A3BF-7AD1-45C6-910E-95B7E9BBF90E}" vid="{28CDA3A6-54EC-430F-86B7-F8E9DB44F45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6E8C289C968A45868FFF1F1BFEC54E" ma:contentTypeVersion="12" ma:contentTypeDescription="Create a new document." ma:contentTypeScope="" ma:versionID="e5ccf52a5d5f265a613bdadb87dbf3d3">
  <xsd:schema xmlns:xsd="http://www.w3.org/2001/XMLSchema" xmlns:xs="http://www.w3.org/2001/XMLSchema" xmlns:p="http://schemas.microsoft.com/office/2006/metadata/properties" xmlns:ns2="6e0d2877-2590-498f-9d62-3046f84554e8" xmlns:ns3="16015044-b3ff-48ea-848c-954761a24a6a" targetNamespace="http://schemas.microsoft.com/office/2006/metadata/properties" ma:root="true" ma:fieldsID="a51fafb103ecff4c96fa25c92da01310" ns2:_="" ns3:_="">
    <xsd:import namespace="6e0d2877-2590-498f-9d62-3046f84554e8"/>
    <xsd:import namespace="16015044-b3ff-48ea-848c-954761a24a6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d2877-2590-498f-9d62-3046f8455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e7e97cc-a963-4fb4-9e14-54d9c475f51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015044-b3ff-48ea-848c-954761a24a6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ab838a1-baf5-4c5f-9c95-beaa79457105}" ma:internalName="TaxCatchAll" ma:showField="CatchAllData" ma:web="16015044-b3ff-48ea-848c-954761a24a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015044-b3ff-48ea-848c-954761a24a6a" xsi:nil="true"/>
    <lcf76f155ced4ddcb4097134ff3c332f xmlns="6e0d2877-2590-498f-9d62-3046f84554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B07121-38E8-4ACA-85DC-21F7D7A6CCB6}">
  <ds:schemaRefs>
    <ds:schemaRef ds:uri="16015044-b3ff-48ea-848c-954761a24a6a"/>
    <ds:schemaRef ds:uri="6e0d2877-2590-498f-9d62-3046f84554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6D43CA-7039-4CB4-994D-76D0054841DA}">
  <ds:schemaRefs>
    <ds:schemaRef ds:uri="http://schemas.microsoft.com/sharepoint/v3/contenttype/forms"/>
  </ds:schemaRefs>
</ds:datastoreItem>
</file>

<file path=customXml/itemProps3.xml><?xml version="1.0" encoding="utf-8"?>
<ds:datastoreItem xmlns:ds="http://schemas.openxmlformats.org/officeDocument/2006/customXml" ds:itemID="{65DEFD0D-2692-483B-9197-0DF5BB7C3911}">
  <ds:schemaRefs>
    <ds:schemaRef ds:uri="16015044-b3ff-48ea-848c-954761a24a6a"/>
    <ds:schemaRef ds:uri="6e0d2877-2590-498f-9d62-3046f84554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TotalTime>
  <Words>5357</Words>
  <Application>Microsoft Office PowerPoint</Application>
  <PresentationFormat>Widescreen</PresentationFormat>
  <Paragraphs>630</Paragraphs>
  <Slides>44</Slides>
  <Notes>17</Notes>
  <HiddenSlides>0</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1</vt:i4>
      </vt:variant>
      <vt:variant>
        <vt:lpstr>Slide Titles</vt:lpstr>
      </vt:variant>
      <vt:variant>
        <vt:i4>44</vt:i4>
      </vt:variant>
    </vt:vector>
  </HeadingPairs>
  <TitlesOfParts>
    <vt:vector size="64" baseType="lpstr">
      <vt:lpstr>Aptos</vt:lpstr>
      <vt:lpstr>Aptos Display</vt:lpstr>
      <vt:lpstr>Arial</vt:lpstr>
      <vt:lpstr>Arial,Sans-Serif</vt:lpstr>
      <vt:lpstr>Calibri</vt:lpstr>
      <vt:lpstr>Cambria</vt:lpstr>
      <vt:lpstr>Courier New</vt:lpstr>
      <vt:lpstr>Courier New,monospace</vt:lpstr>
      <vt:lpstr>Google Sans</vt:lpstr>
      <vt:lpstr>Helvetica</vt:lpstr>
      <vt:lpstr>Open Sans</vt:lpstr>
      <vt:lpstr>Symbol</vt:lpstr>
      <vt:lpstr>Times New Roman</vt:lpstr>
      <vt:lpstr>Wingdings</vt:lpstr>
      <vt:lpstr>Office Theme</vt:lpstr>
      <vt:lpstr>1_Office Theme</vt:lpstr>
      <vt:lpstr>blank</vt:lpstr>
      <vt:lpstr>TITLE SLIDES</vt:lpstr>
      <vt:lpstr>DIVIDER SLIDES</vt:lpstr>
      <vt:lpstr>think-cell Slide</vt:lpstr>
      <vt:lpstr>Virginia Health Benefit Exchange Advisory Committee Meeting Lou Rossiter, Chair September 25, 2025 </vt:lpstr>
      <vt:lpstr>Welcome</vt:lpstr>
      <vt:lpstr>Agenda</vt:lpstr>
      <vt:lpstr>Roll Call </vt:lpstr>
      <vt:lpstr>Plan Year 2026:  Federal Policy Changes Open Enrollment Preparations  </vt:lpstr>
      <vt:lpstr>Road To Open Enrollment</vt:lpstr>
      <vt:lpstr>Renewals </vt:lpstr>
      <vt:lpstr>Shifting Federal Regulatory and Policy Landscape</vt:lpstr>
      <vt:lpstr>Policy Changes Effective 2026</vt:lpstr>
      <vt:lpstr>Policy Changes Effective 2027/2028</vt:lpstr>
      <vt:lpstr>Consumer Marketing, Outreach, &amp; Education  Critical for 2026</vt:lpstr>
      <vt:lpstr>Examples</vt:lpstr>
      <vt:lpstr>Enhanced Premium Tax Credits</vt:lpstr>
      <vt:lpstr>Expanded Premium Tax Credits (ePTCs)</vt:lpstr>
      <vt:lpstr> Expiration of Expanded Portion of Premium Tax Credits Changes Income Contribution Percentages  </vt:lpstr>
      <vt:lpstr>Cost and Enrollment Impacts of Expiring ePTCs Based on 2025 rates</vt:lpstr>
      <vt:lpstr>Projected Premium  Increases by Region</vt:lpstr>
      <vt:lpstr>Impact of Expiring ePTCs: Consumers At Risk</vt:lpstr>
      <vt:lpstr>Questions?</vt:lpstr>
      <vt:lpstr>Commonwealth Health Reinsurance Program (CHRP)</vt:lpstr>
      <vt:lpstr>Status for CHRP Benefit Year 2024 (BY2024)</vt:lpstr>
      <vt:lpstr>Timeline for CHRP BY2026</vt:lpstr>
      <vt:lpstr>How CHRP Works</vt:lpstr>
      <vt:lpstr>CHRP Payment Parameters BY2023-BY2026</vt:lpstr>
      <vt:lpstr>CHRP Payments &amp; Funding</vt:lpstr>
      <vt:lpstr>Revised estimates of CHRP program cost</vt:lpstr>
      <vt:lpstr>Impacts of potential federal changes on CHRP</vt:lpstr>
      <vt:lpstr>Upcoming CHRP policy decision points</vt:lpstr>
      <vt:lpstr>Upcoming CHRP policy decision points (cont.)</vt:lpstr>
      <vt:lpstr>Upcoming CHRP policy decision points (cont.)</vt:lpstr>
      <vt:lpstr>Questions?</vt:lpstr>
      <vt:lpstr>Marketplace Coverage Affordability: A Look at State-Based Marketplace Subsidy Programs </vt:lpstr>
      <vt:lpstr>How NCSL Serves State Legislatures</vt:lpstr>
      <vt:lpstr>Health Insurance Marketplace Premium Tax Credits</vt:lpstr>
      <vt:lpstr>State Actions </vt:lpstr>
      <vt:lpstr>State Actions </vt:lpstr>
      <vt:lpstr>State Actions </vt:lpstr>
      <vt:lpstr>State Actions </vt:lpstr>
      <vt:lpstr>State Actions </vt:lpstr>
      <vt:lpstr>State Actions </vt:lpstr>
      <vt:lpstr>Q&amp;A</vt:lpstr>
      <vt:lpstr>Erin Glossop</vt:lpstr>
      <vt:lpstr>Questions?</vt:lpstr>
      <vt:lpstr> Public Comments are accepted on an ongoing basis at:  HBEAdvisoryCommittee@scc.virginia.gov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Becker</dc:creator>
  <cp:lastModifiedBy>Sam Litchford</cp:lastModifiedBy>
  <cp:revision>4</cp:revision>
  <dcterms:created xsi:type="dcterms:W3CDTF">2023-03-29T20:09:12Z</dcterms:created>
  <dcterms:modified xsi:type="dcterms:W3CDTF">2025-10-22T12:33:30Z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0x010100A66E8C289C968A45868FFF1F1BFEC54E</vt:lpwstr>
  </property>
  <property fmtid="{D5CDD505-2E9C-101B-9397-08002B2CF9AE}" pid="3" name="ClassificationContentMarkingFooterLocations">
    <vt:lpwstr>Office Theme:6</vt:lpwstr>
  </property>
  <property fmtid="{D5CDD505-2E9C-101B-9397-08002B2CF9AE}" pid="4" name="ClassificationContentMarkingFooterText">
    <vt:lpwstr>Confidential</vt:lpwstr>
  </property>
  <property fmtid="{D5CDD505-2E9C-101B-9397-08002B2CF9AE}" pid="5" name="MediaServiceImageTags">
    <vt:lpwstr/>
  </property>
  <property fmtid="{D5CDD505-2E9C-101B-9397-08002B2CF9AE}" pid="6" name="MSIP_Label_8e953dd5-1b53-4742-b186-f2a38279ffcd_Enabled">
    <vt:lpwstr>true</vt:lpwstr>
  </property>
  <property fmtid="{D5CDD505-2E9C-101B-9397-08002B2CF9AE}" pid="7" name="MSIP_Label_8e953dd5-1b53-4742-b186-f2a38279ffcd_SetDate">
    <vt:lpwstr>2025-09-05T18:08:51Z</vt:lpwstr>
  </property>
  <property fmtid="{D5CDD505-2E9C-101B-9397-08002B2CF9AE}" pid="8" name="MSIP_Label_8e953dd5-1b53-4742-b186-f2a38279ffcd_Method">
    <vt:lpwstr>Standard</vt:lpwstr>
  </property>
  <property fmtid="{D5CDD505-2E9C-101B-9397-08002B2CF9AE}" pid="9" name="MSIP_Label_8e953dd5-1b53-4742-b186-f2a38279ffcd_Name">
    <vt:lpwstr>8e953dd5-1b53-4742-b186-f2a38279ffcd</vt:lpwstr>
  </property>
  <property fmtid="{D5CDD505-2E9C-101B-9397-08002B2CF9AE}" pid="10" name="MSIP_Label_8e953dd5-1b53-4742-b186-f2a38279ffcd_SiteId">
    <vt:lpwstr>1791a7f1-2629-474f-8283-d4da7899c3be</vt:lpwstr>
  </property>
  <property fmtid="{D5CDD505-2E9C-101B-9397-08002B2CF9AE}" pid="11" name="MSIP_Label_8e953dd5-1b53-4742-b186-f2a38279ffcd_ActionId">
    <vt:lpwstr>71442cb1-6aaf-4b5c-935d-a42fffa5865b</vt:lpwstr>
  </property>
  <property fmtid="{D5CDD505-2E9C-101B-9397-08002B2CF9AE}" pid="12" name="MSIP_Label_8e953dd5-1b53-4742-b186-f2a38279ffcd_ContentBits">
    <vt:lpwstr>2</vt:lpwstr>
  </property>
  <property fmtid="{D5CDD505-2E9C-101B-9397-08002B2CF9AE}" pid="13" name="MSIP_Label_8e953dd5-1b53-4742-b186-f2a38279ffcd_Tag">
    <vt:lpwstr>10, 3, 0, 2</vt:lpwstr>
  </property>
</Properties>
</file>